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7" r:id="rId29"/>
    <p:sldId id="282" r:id="rId30"/>
    <p:sldId id="283" r:id="rId31"/>
    <p:sldId id="284" r:id="rId32"/>
    <p:sldId id="298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C9B0E-7E6E-41F2-8E3A-8A06266C0EF0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8C625-131C-4403-9D30-A4B0A254C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9E6F-2A51-47B9-B49F-B2F31A0237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3793F-140F-40EB-9772-5705824EBC8C}" type="slidenum">
              <a:rPr lang="en-GB" altLang="en-US" sz="1200"/>
              <a:pPr eaLnBrk="1" hangingPunct="1"/>
              <a:t>33</a:t>
            </a:fld>
            <a:endParaRPr lang="en-GB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212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4A52AB-CEE8-4F92-8B0E-4C8125E361B3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222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791AF0FC-44D0-4E2B-B91C-CEAD55F84CDD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84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89D58CFC-FF40-4933-A0B4-411452C65716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09387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286DAFC4-BB7A-4E33-ACE0-2C0E84B0F1DF}" type="slidenum">
              <a:rPr lang="en-US" sz="1200"/>
              <a:pPr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441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4922A-D31B-4B9A-88E8-D687D34870DE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6466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4922A-D31B-4B9A-88E8-D687D34870DE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3412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48F45-92E1-475B-B9B8-6CABE3203331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0427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321B4-E2F3-4683-87A5-C870F9E1A580}" type="slidenum">
              <a:rPr lang="en-GB"/>
              <a:pPr/>
              <a:t>21</a:t>
            </a:fld>
            <a:endParaRPr lang="en-GB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3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67BBD-E204-4B8B-8C10-F67943EC07D6}" type="slidenum">
              <a:rPr lang="en-GB"/>
              <a:pPr/>
              <a:t>22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52713-E9E6-43F3-BA5C-3794EDF49041}" type="slidenum">
              <a:rPr lang="en-GB"/>
              <a:pPr/>
              <a:t>23</a:t>
            </a:fld>
            <a:endParaRPr lang="en-GB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DB75B7EB-9358-4A78-AC39-65355E75B533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18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C3FF9773-8EEE-4E40-9DEF-A5E64E63A2D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88581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3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9D2CF4-8A0A-4066-8A49-F2A0E447C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F53D-D733-426D-AFBB-84BF91A5CD54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C7560-DAE2-424A-AC6B-9A16A03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0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lofish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go.com/" TargetMode="External"/><Relationship Id="rId2" Type="http://schemas.openxmlformats.org/officeDocument/2006/relationships/hyperlink" Target="http://mappbi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mers/" TargetMode="External"/><Relationship Id="rId5" Type="http://schemas.openxmlformats.org/officeDocument/2006/relationships/hyperlink" Target="http://www.planetbiotechnology.com/index.html" TargetMode="External"/><Relationship Id="rId4" Type="http://schemas.openxmlformats.org/officeDocument/2006/relationships/hyperlink" Target="https://en.wikipedia.org/wiki/Ventria_Bioscience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ature.com/cr/journal/v12/n2/full/7290120a.html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hyperlink" Target="https://www.ted.com/talks/tania_simoncelli_should_you_be_able_to_patent_a_human_g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sps.k12.ar.us/massengale/images/img016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680" y="767398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Ch. 20 Biotech</a:t>
            </a:r>
            <a:endParaRPr lang="en-US" sz="4400" dirty="0"/>
          </a:p>
        </p:txBody>
      </p:sp>
      <p:pic>
        <p:nvPicPr>
          <p:cNvPr id="1026" name="Picture 2" descr="Image result for bio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5" y="2423160"/>
            <a:ext cx="55816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5036" y="37406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Making Recombinant Bacteria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7571" y="1180406"/>
            <a:ext cx="11629505" cy="544899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a.) Cut the Bacterial DNA with “</a:t>
            </a:r>
            <a:r>
              <a:rPr lang="en-US" altLang="en-US" sz="2400" b="1" u="sng" dirty="0">
                <a:latin typeface="Arial" pitchFamily="34" charset="0"/>
                <a:cs typeface="Arial" pitchFamily="34" charset="0"/>
              </a:rPr>
              <a:t>restriction enzymes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(RE)”.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b.) Cut the gene of interest from the organism’s DNA with </a:t>
            </a:r>
            <a:r>
              <a:rPr lang="en-US" altLang="en-US" sz="2400" b="1" u="sng" dirty="0">
                <a:latin typeface="Arial" pitchFamily="34" charset="0"/>
                <a:cs typeface="Arial" pitchFamily="34" charset="0"/>
              </a:rPr>
              <a:t>same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“restriction enzyme” (RE).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c.) Combine the “sticky ends” of the two DNA pieces together with </a:t>
            </a:r>
            <a:r>
              <a:rPr lang="en-US" altLang="en-US" sz="2400" b="1" u="sng" dirty="0">
                <a:latin typeface="Arial" pitchFamily="34" charset="0"/>
                <a:cs typeface="Arial" pitchFamily="34" charset="0"/>
              </a:rPr>
              <a:t>DNA ligase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(enzyme) – also known as </a:t>
            </a:r>
            <a:r>
              <a:rPr lang="en-US" altLang="en-US" sz="2400" b="1" u="sng" dirty="0">
                <a:latin typeface="Arial" pitchFamily="34" charset="0"/>
                <a:cs typeface="Arial" pitchFamily="34" charset="0"/>
              </a:rPr>
              <a:t>gene splicing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d.) Insert vector into bacteria.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e.) The bacteria can now </a:t>
            </a:r>
            <a:r>
              <a:rPr lang="en-US" altLang="en-US" sz="2400" b="1" u="sng" dirty="0">
                <a:latin typeface="Arial" pitchFamily="34" charset="0"/>
                <a:cs typeface="Arial" pitchFamily="34" charset="0"/>
              </a:rPr>
              <a:t>reproduce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the recombinant DNA and the foreign genes will be </a:t>
            </a:r>
            <a:r>
              <a:rPr lang="en-US" altLang="en-US" sz="2400" b="1" u="sng" dirty="0">
                <a:latin typeface="Arial" pitchFamily="34" charset="0"/>
                <a:cs typeface="Arial" pitchFamily="34" charset="0"/>
              </a:rPr>
              <a:t>expressed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in the bacteria.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a-2.web.britannica.com/eb-media/87/22487-004-5347D5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53" y="414804"/>
            <a:ext cx="4800600" cy="6140249"/>
          </a:xfrm>
          <a:prstGeom prst="rect">
            <a:avLst/>
          </a:prstGeom>
          <a:noFill/>
        </p:spPr>
      </p:pic>
      <p:pic>
        <p:nvPicPr>
          <p:cNvPr id="3" name="Picture 1" descr="20_03RecombinantDNA_3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29" y="300303"/>
            <a:ext cx="4968875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Gene Cloning</a:t>
            </a:r>
          </a:p>
        </p:txBody>
      </p:sp>
      <p:pic>
        <p:nvPicPr>
          <p:cNvPr id="17411" name="Picture 1" descr="20_02aGeneCloningPreview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097088"/>
            <a:ext cx="854710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432050" y="1"/>
            <a:ext cx="7429500" cy="1477963"/>
          </a:xfrm>
        </p:spPr>
        <p:txBody>
          <a:bodyPr/>
          <a:lstStyle/>
          <a:p>
            <a:pPr algn="ctr">
              <a:defRPr/>
            </a:pPr>
            <a:r>
              <a:rPr lang="en-US" altLang="en-US" sz="3300" dirty="0"/>
              <a:t>Applications of Gene Cloning</a:t>
            </a:r>
          </a:p>
        </p:txBody>
      </p:sp>
      <p:pic>
        <p:nvPicPr>
          <p:cNvPr id="18435" name="Picture 2" descr="20_02bGeneCloningPreview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1258888"/>
            <a:ext cx="73120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7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291" y="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Benefits of Recombinant Bacteria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331" y="1447800"/>
            <a:ext cx="10939549" cy="1411778"/>
          </a:xfrm>
        </p:spPr>
        <p:txBody>
          <a:bodyPr>
            <a:normAutofit/>
          </a:bodyPr>
          <a:lstStyle/>
          <a:p>
            <a:r>
              <a:rPr lang="en-US" altLang="en-US" dirty="0"/>
              <a:t>Bacteria can make human </a:t>
            </a:r>
            <a:r>
              <a:rPr lang="en-US" altLang="en-US" b="1" u="sng" dirty="0"/>
              <a:t>insulin</a:t>
            </a:r>
            <a:r>
              <a:rPr lang="en-US" altLang="en-US" dirty="0"/>
              <a:t> or </a:t>
            </a:r>
            <a:r>
              <a:rPr lang="en-US" altLang="en-US" b="1" u="sng" dirty="0"/>
              <a:t>human growth hormone</a:t>
            </a:r>
            <a:r>
              <a:rPr lang="en-US" altLang="en-US" dirty="0"/>
              <a:t>.</a:t>
            </a:r>
          </a:p>
          <a:p>
            <a:r>
              <a:rPr lang="en-US" altLang="en-US" dirty="0" smtClean="0"/>
              <a:t>Bacteria can be engineered to “eat” </a:t>
            </a:r>
            <a:r>
              <a:rPr lang="en-US" altLang="en-US" b="1" u="sng" dirty="0" smtClean="0"/>
              <a:t>oil </a:t>
            </a:r>
            <a:r>
              <a:rPr lang="en-US" altLang="en-US" dirty="0" smtClean="0"/>
              <a:t>spills.</a:t>
            </a:r>
          </a:p>
        </p:txBody>
      </p:sp>
      <p:pic>
        <p:nvPicPr>
          <p:cNvPr id="13317" name="Picture 5" descr="3469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78" y="3429000"/>
            <a:ext cx="57912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" name="SMARTInkShape-Group1"/>
          <p:cNvGrpSpPr/>
          <p:nvPr/>
        </p:nvGrpSpPr>
        <p:grpSpPr>
          <a:xfrm>
            <a:off x="5130800" y="2296886"/>
            <a:ext cx="2997201" cy="660401"/>
            <a:chOff x="5130800" y="2296886"/>
            <a:chExt cx="2997201" cy="660401"/>
          </a:xfrm>
        </p:grpSpPr>
        <p:sp>
          <p:nvSpPr>
            <p:cNvPr id="18" name="SMARTInkShape-1"/>
            <p:cNvSpPr/>
            <p:nvPr>
              <p:custDataLst>
                <p:tags r:id="rId2"/>
              </p:custDataLst>
            </p:nvPr>
          </p:nvSpPr>
          <p:spPr>
            <a:xfrm>
              <a:off x="5130800" y="2797629"/>
              <a:ext cx="2997201" cy="159658"/>
            </a:xfrm>
            <a:custGeom>
              <a:avLst/>
              <a:gdLst/>
              <a:ahLst/>
              <a:cxnLst/>
              <a:rect l="0" t="0" r="0" b="0"/>
              <a:pathLst>
                <a:path w="2997201" h="159658">
                  <a:moveTo>
                    <a:pt x="2997200" y="0"/>
                  </a:moveTo>
                  <a:lnTo>
                    <a:pt x="2997200" y="0"/>
                  </a:lnTo>
                  <a:lnTo>
                    <a:pt x="2963045" y="0"/>
                  </a:lnTo>
                  <a:lnTo>
                    <a:pt x="2928217" y="3852"/>
                  </a:lnTo>
                  <a:lnTo>
                    <a:pt x="2903377" y="5743"/>
                  </a:lnTo>
                  <a:lnTo>
                    <a:pt x="2878091" y="7390"/>
                  </a:lnTo>
                  <a:lnTo>
                    <a:pt x="2850726" y="10810"/>
                  </a:lnTo>
                  <a:lnTo>
                    <a:pt x="2824587" y="12868"/>
                  </a:lnTo>
                  <a:lnTo>
                    <a:pt x="2799531" y="14588"/>
                  </a:lnTo>
                  <a:lnTo>
                    <a:pt x="2774956" y="18041"/>
                  </a:lnTo>
                  <a:lnTo>
                    <a:pt x="2748443" y="22263"/>
                  </a:lnTo>
                  <a:lnTo>
                    <a:pt x="2721340" y="26022"/>
                  </a:lnTo>
                  <a:lnTo>
                    <a:pt x="2695855" y="27692"/>
                  </a:lnTo>
                  <a:lnTo>
                    <a:pt x="2666788" y="30584"/>
                  </a:lnTo>
                  <a:lnTo>
                    <a:pt x="2635862" y="33752"/>
                  </a:lnTo>
                  <a:lnTo>
                    <a:pt x="2605990" y="35159"/>
                  </a:lnTo>
                  <a:lnTo>
                    <a:pt x="2576586" y="37935"/>
                  </a:lnTo>
                  <a:lnTo>
                    <a:pt x="2546584" y="41857"/>
                  </a:lnTo>
                  <a:lnTo>
                    <a:pt x="2514435" y="46287"/>
                  </a:lnTo>
                  <a:lnTo>
                    <a:pt x="2481332" y="48794"/>
                  </a:lnTo>
                  <a:lnTo>
                    <a:pt x="2447805" y="50715"/>
                  </a:lnTo>
                  <a:lnTo>
                    <a:pt x="2414089" y="54256"/>
                  </a:lnTo>
                  <a:lnTo>
                    <a:pt x="2378139" y="56367"/>
                  </a:lnTo>
                  <a:lnTo>
                    <a:pt x="2359521" y="56930"/>
                  </a:lnTo>
                  <a:lnTo>
                    <a:pt x="2323783" y="59706"/>
                  </a:lnTo>
                  <a:lnTo>
                    <a:pt x="2289084" y="62822"/>
                  </a:lnTo>
                  <a:lnTo>
                    <a:pt x="2254848" y="64206"/>
                  </a:lnTo>
                  <a:lnTo>
                    <a:pt x="2220818" y="64821"/>
                  </a:lnTo>
                  <a:lnTo>
                    <a:pt x="2186071" y="65095"/>
                  </a:lnTo>
                  <a:lnTo>
                    <a:pt x="2167775" y="65168"/>
                  </a:lnTo>
                  <a:lnTo>
                    <a:pt x="2149126" y="65217"/>
                  </a:lnTo>
                  <a:lnTo>
                    <a:pt x="2113353" y="67421"/>
                  </a:lnTo>
                  <a:lnTo>
                    <a:pt x="2077833" y="70282"/>
                  </a:lnTo>
                  <a:lnTo>
                    <a:pt x="2059330" y="71045"/>
                  </a:lnTo>
                  <a:lnTo>
                    <a:pt x="2040544" y="71554"/>
                  </a:lnTo>
                  <a:lnTo>
                    <a:pt x="2021570" y="71893"/>
                  </a:lnTo>
                  <a:lnTo>
                    <a:pt x="2002468" y="72119"/>
                  </a:lnTo>
                  <a:lnTo>
                    <a:pt x="1983284" y="72270"/>
                  </a:lnTo>
                  <a:lnTo>
                    <a:pt x="1964043" y="72370"/>
                  </a:lnTo>
                  <a:lnTo>
                    <a:pt x="1944766" y="72437"/>
                  </a:lnTo>
                  <a:lnTo>
                    <a:pt x="1925463" y="72481"/>
                  </a:lnTo>
                  <a:lnTo>
                    <a:pt x="1905336" y="73318"/>
                  </a:lnTo>
                  <a:lnTo>
                    <a:pt x="1884662" y="74681"/>
                  </a:lnTo>
                  <a:lnTo>
                    <a:pt x="1863623" y="76397"/>
                  </a:lnTo>
                  <a:lnTo>
                    <a:pt x="1842339" y="77541"/>
                  </a:lnTo>
                  <a:lnTo>
                    <a:pt x="1820893" y="78303"/>
                  </a:lnTo>
                  <a:lnTo>
                    <a:pt x="1799338" y="78811"/>
                  </a:lnTo>
                  <a:lnTo>
                    <a:pt x="1778517" y="79150"/>
                  </a:lnTo>
                  <a:lnTo>
                    <a:pt x="1758186" y="79376"/>
                  </a:lnTo>
                  <a:lnTo>
                    <a:pt x="1738182" y="79527"/>
                  </a:lnTo>
                  <a:lnTo>
                    <a:pt x="1717588" y="79627"/>
                  </a:lnTo>
                  <a:lnTo>
                    <a:pt x="1696601" y="79694"/>
                  </a:lnTo>
                  <a:lnTo>
                    <a:pt x="1675354" y="79739"/>
                  </a:lnTo>
                  <a:lnTo>
                    <a:pt x="1653931" y="79769"/>
                  </a:lnTo>
                  <a:lnTo>
                    <a:pt x="1632392" y="79789"/>
                  </a:lnTo>
                  <a:lnTo>
                    <a:pt x="1610776" y="79802"/>
                  </a:lnTo>
                  <a:lnTo>
                    <a:pt x="1589108" y="79810"/>
                  </a:lnTo>
                  <a:lnTo>
                    <a:pt x="1567405" y="79816"/>
                  </a:lnTo>
                  <a:lnTo>
                    <a:pt x="1545679" y="79820"/>
                  </a:lnTo>
                  <a:lnTo>
                    <a:pt x="1523939" y="80629"/>
                  </a:lnTo>
                  <a:lnTo>
                    <a:pt x="1502187" y="81975"/>
                  </a:lnTo>
                  <a:lnTo>
                    <a:pt x="1480431" y="83678"/>
                  </a:lnTo>
                  <a:lnTo>
                    <a:pt x="1457861" y="84008"/>
                  </a:lnTo>
                  <a:lnTo>
                    <a:pt x="1434752" y="83421"/>
                  </a:lnTo>
                  <a:lnTo>
                    <a:pt x="1411282" y="82224"/>
                  </a:lnTo>
                  <a:lnTo>
                    <a:pt x="1388379" y="81425"/>
                  </a:lnTo>
                  <a:lnTo>
                    <a:pt x="1365852" y="80893"/>
                  </a:lnTo>
                  <a:lnTo>
                    <a:pt x="1343578" y="80538"/>
                  </a:lnTo>
                  <a:lnTo>
                    <a:pt x="1320664" y="80301"/>
                  </a:lnTo>
                  <a:lnTo>
                    <a:pt x="1297325" y="80144"/>
                  </a:lnTo>
                  <a:lnTo>
                    <a:pt x="1273703" y="80038"/>
                  </a:lnTo>
                  <a:lnTo>
                    <a:pt x="1250697" y="79968"/>
                  </a:lnTo>
                  <a:lnTo>
                    <a:pt x="1228103" y="79922"/>
                  </a:lnTo>
                  <a:lnTo>
                    <a:pt x="1205783" y="79890"/>
                  </a:lnTo>
                  <a:lnTo>
                    <a:pt x="1182033" y="79870"/>
                  </a:lnTo>
                  <a:lnTo>
                    <a:pt x="1157330" y="79856"/>
                  </a:lnTo>
                  <a:lnTo>
                    <a:pt x="1131991" y="79847"/>
                  </a:lnTo>
                  <a:lnTo>
                    <a:pt x="1107036" y="79840"/>
                  </a:lnTo>
                  <a:lnTo>
                    <a:pt x="1082335" y="79836"/>
                  </a:lnTo>
                  <a:lnTo>
                    <a:pt x="1057804" y="79834"/>
                  </a:lnTo>
                  <a:lnTo>
                    <a:pt x="1032581" y="81444"/>
                  </a:lnTo>
                  <a:lnTo>
                    <a:pt x="1006895" y="84131"/>
                  </a:lnTo>
                  <a:lnTo>
                    <a:pt x="980901" y="87535"/>
                  </a:lnTo>
                  <a:lnTo>
                    <a:pt x="954702" y="90610"/>
                  </a:lnTo>
                  <a:lnTo>
                    <a:pt x="928367" y="93467"/>
                  </a:lnTo>
                  <a:lnTo>
                    <a:pt x="901940" y="96178"/>
                  </a:lnTo>
                  <a:lnTo>
                    <a:pt x="876258" y="97985"/>
                  </a:lnTo>
                  <a:lnTo>
                    <a:pt x="851074" y="99190"/>
                  </a:lnTo>
                  <a:lnTo>
                    <a:pt x="826221" y="99993"/>
                  </a:lnTo>
                  <a:lnTo>
                    <a:pt x="801588" y="101335"/>
                  </a:lnTo>
                  <a:lnTo>
                    <a:pt x="777103" y="103036"/>
                  </a:lnTo>
                  <a:lnTo>
                    <a:pt x="752716" y="104976"/>
                  </a:lnTo>
                  <a:lnTo>
                    <a:pt x="728395" y="107076"/>
                  </a:lnTo>
                  <a:lnTo>
                    <a:pt x="704117" y="109282"/>
                  </a:lnTo>
                  <a:lnTo>
                    <a:pt x="679869" y="111559"/>
                  </a:lnTo>
                  <a:lnTo>
                    <a:pt x="654833" y="113078"/>
                  </a:lnTo>
                  <a:lnTo>
                    <a:pt x="629273" y="114090"/>
                  </a:lnTo>
                  <a:lnTo>
                    <a:pt x="603363" y="114765"/>
                  </a:lnTo>
                  <a:lnTo>
                    <a:pt x="577220" y="116020"/>
                  </a:lnTo>
                  <a:lnTo>
                    <a:pt x="550921" y="117664"/>
                  </a:lnTo>
                  <a:lnTo>
                    <a:pt x="524519" y="119567"/>
                  </a:lnTo>
                  <a:lnTo>
                    <a:pt x="498854" y="121641"/>
                  </a:lnTo>
                  <a:lnTo>
                    <a:pt x="473680" y="123830"/>
                  </a:lnTo>
                  <a:lnTo>
                    <a:pt x="448835" y="126096"/>
                  </a:lnTo>
                  <a:lnTo>
                    <a:pt x="424207" y="127607"/>
                  </a:lnTo>
                  <a:lnTo>
                    <a:pt x="399724" y="128614"/>
                  </a:lnTo>
                  <a:lnTo>
                    <a:pt x="375341" y="129285"/>
                  </a:lnTo>
                  <a:lnTo>
                    <a:pt x="350214" y="130539"/>
                  </a:lnTo>
                  <a:lnTo>
                    <a:pt x="324594" y="132181"/>
                  </a:lnTo>
                  <a:lnTo>
                    <a:pt x="298644" y="134083"/>
                  </a:lnTo>
                  <a:lnTo>
                    <a:pt x="272474" y="136156"/>
                  </a:lnTo>
                  <a:lnTo>
                    <a:pt x="246157" y="138346"/>
                  </a:lnTo>
                  <a:lnTo>
                    <a:pt x="219742" y="140611"/>
                  </a:lnTo>
                  <a:lnTo>
                    <a:pt x="194070" y="142928"/>
                  </a:lnTo>
                  <a:lnTo>
                    <a:pt x="168891" y="145279"/>
                  </a:lnTo>
                  <a:lnTo>
                    <a:pt x="144042" y="147652"/>
                  </a:lnTo>
                  <a:lnTo>
                    <a:pt x="121025" y="150041"/>
                  </a:lnTo>
                  <a:lnTo>
                    <a:pt x="99229" y="152440"/>
                  </a:lnTo>
                  <a:lnTo>
                    <a:pt x="78248" y="154846"/>
                  </a:lnTo>
                  <a:lnTo>
                    <a:pt x="44184" y="157519"/>
                  </a:lnTo>
                  <a:lnTo>
                    <a:pt x="0" y="159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"/>
            <p:cNvSpPr/>
            <p:nvPr>
              <p:custDataLst>
                <p:tags r:id="rId3"/>
              </p:custDataLst>
            </p:nvPr>
          </p:nvSpPr>
          <p:spPr>
            <a:xfrm>
              <a:off x="7997372" y="2490087"/>
              <a:ext cx="116114" cy="147886"/>
            </a:xfrm>
            <a:custGeom>
              <a:avLst/>
              <a:gdLst/>
              <a:ahLst/>
              <a:cxnLst/>
              <a:rect l="0" t="0" r="0" b="0"/>
              <a:pathLst>
                <a:path w="116114" h="147886">
                  <a:moveTo>
                    <a:pt x="0" y="97085"/>
                  </a:moveTo>
                  <a:lnTo>
                    <a:pt x="0" y="97085"/>
                  </a:lnTo>
                  <a:lnTo>
                    <a:pt x="13637" y="91340"/>
                  </a:lnTo>
                  <a:lnTo>
                    <a:pt x="48334" y="82066"/>
                  </a:lnTo>
                  <a:lnTo>
                    <a:pt x="79653" y="69602"/>
                  </a:lnTo>
                  <a:lnTo>
                    <a:pt x="106095" y="52123"/>
                  </a:lnTo>
                  <a:lnTo>
                    <a:pt x="109435" y="47758"/>
                  </a:lnTo>
                  <a:lnTo>
                    <a:pt x="113145" y="36456"/>
                  </a:lnTo>
                  <a:lnTo>
                    <a:pt x="112644" y="25521"/>
                  </a:lnTo>
                  <a:lnTo>
                    <a:pt x="109734" y="16091"/>
                  </a:lnTo>
                  <a:lnTo>
                    <a:pt x="105753" y="9212"/>
                  </a:lnTo>
                  <a:lnTo>
                    <a:pt x="96994" y="3467"/>
                  </a:lnTo>
                  <a:lnTo>
                    <a:pt x="91272" y="806"/>
                  </a:lnTo>
                  <a:lnTo>
                    <a:pt x="76313" y="0"/>
                  </a:lnTo>
                  <a:lnTo>
                    <a:pt x="47608" y="6230"/>
                  </a:lnTo>
                  <a:lnTo>
                    <a:pt x="28416" y="13968"/>
                  </a:lnTo>
                  <a:lnTo>
                    <a:pt x="6350" y="32960"/>
                  </a:lnTo>
                  <a:lnTo>
                    <a:pt x="2822" y="40631"/>
                  </a:lnTo>
                  <a:lnTo>
                    <a:pt x="1881" y="44935"/>
                  </a:lnTo>
                  <a:lnTo>
                    <a:pt x="4410" y="70254"/>
                  </a:lnTo>
                  <a:lnTo>
                    <a:pt x="10292" y="83278"/>
                  </a:lnTo>
                  <a:lnTo>
                    <a:pt x="38702" y="111661"/>
                  </a:lnTo>
                  <a:lnTo>
                    <a:pt x="72889" y="134991"/>
                  </a:lnTo>
                  <a:lnTo>
                    <a:pt x="116113" y="147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"/>
            <p:cNvSpPr/>
            <p:nvPr>
              <p:custDataLst>
                <p:tags r:id="rId4"/>
              </p:custDataLst>
            </p:nvPr>
          </p:nvSpPr>
          <p:spPr>
            <a:xfrm>
              <a:off x="7816452" y="2296886"/>
              <a:ext cx="50292" cy="348344"/>
            </a:xfrm>
            <a:custGeom>
              <a:avLst/>
              <a:gdLst/>
              <a:ahLst/>
              <a:cxnLst/>
              <a:rect l="0" t="0" r="0" b="0"/>
              <a:pathLst>
                <a:path w="50292" h="348344">
                  <a:moveTo>
                    <a:pt x="6748" y="0"/>
                  </a:moveTo>
                  <a:lnTo>
                    <a:pt x="6748" y="0"/>
                  </a:lnTo>
                  <a:lnTo>
                    <a:pt x="10601" y="3852"/>
                  </a:lnTo>
                  <a:lnTo>
                    <a:pt x="10123" y="6600"/>
                  </a:lnTo>
                  <a:lnTo>
                    <a:pt x="5291" y="13953"/>
                  </a:lnTo>
                  <a:lnTo>
                    <a:pt x="1210" y="46423"/>
                  </a:lnTo>
                  <a:lnTo>
                    <a:pt x="0" y="80234"/>
                  </a:lnTo>
                  <a:lnTo>
                    <a:pt x="7347" y="114532"/>
                  </a:lnTo>
                  <a:lnTo>
                    <a:pt x="15885" y="150229"/>
                  </a:lnTo>
                  <a:lnTo>
                    <a:pt x="23522" y="186340"/>
                  </a:lnTo>
                  <a:lnTo>
                    <a:pt x="30891" y="218721"/>
                  </a:lnTo>
                  <a:lnTo>
                    <a:pt x="38182" y="248743"/>
                  </a:lnTo>
                  <a:lnTo>
                    <a:pt x="45448" y="278067"/>
                  </a:lnTo>
                  <a:lnTo>
                    <a:pt x="49653" y="312917"/>
                  </a:lnTo>
                  <a:lnTo>
                    <a:pt x="50291" y="348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"/>
            <p:cNvSpPr/>
            <p:nvPr>
              <p:custDataLst>
                <p:tags r:id="rId5"/>
              </p:custDataLst>
            </p:nvPr>
          </p:nvSpPr>
          <p:spPr>
            <a:xfrm>
              <a:off x="7547429" y="2362200"/>
              <a:ext cx="206020" cy="305529"/>
            </a:xfrm>
            <a:custGeom>
              <a:avLst/>
              <a:gdLst/>
              <a:ahLst/>
              <a:cxnLst/>
              <a:rect l="0" t="0" r="0" b="0"/>
              <a:pathLst>
                <a:path w="206020" h="305529">
                  <a:moveTo>
                    <a:pt x="0" y="0"/>
                  </a:moveTo>
                  <a:lnTo>
                    <a:pt x="0" y="0"/>
                  </a:lnTo>
                  <a:lnTo>
                    <a:pt x="2150" y="23683"/>
                  </a:lnTo>
                  <a:lnTo>
                    <a:pt x="7894" y="52710"/>
                  </a:lnTo>
                  <a:lnTo>
                    <a:pt x="12378" y="79065"/>
                  </a:lnTo>
                  <a:lnTo>
                    <a:pt x="18629" y="112036"/>
                  </a:lnTo>
                  <a:lnTo>
                    <a:pt x="21646" y="143038"/>
                  </a:lnTo>
                  <a:lnTo>
                    <a:pt x="27288" y="175788"/>
                  </a:lnTo>
                  <a:lnTo>
                    <a:pt x="34269" y="209343"/>
                  </a:lnTo>
                  <a:lnTo>
                    <a:pt x="41007" y="244983"/>
                  </a:lnTo>
                  <a:lnTo>
                    <a:pt x="43598" y="256883"/>
                  </a:lnTo>
                  <a:lnTo>
                    <a:pt x="49692" y="266823"/>
                  </a:lnTo>
                  <a:lnTo>
                    <a:pt x="50062" y="266581"/>
                  </a:lnTo>
                  <a:lnTo>
                    <a:pt x="52194" y="260774"/>
                  </a:lnTo>
                  <a:lnTo>
                    <a:pt x="74731" y="225904"/>
                  </a:lnTo>
                  <a:lnTo>
                    <a:pt x="84679" y="214586"/>
                  </a:lnTo>
                  <a:lnTo>
                    <a:pt x="93004" y="208798"/>
                  </a:lnTo>
                  <a:lnTo>
                    <a:pt x="121464" y="199318"/>
                  </a:lnTo>
                  <a:lnTo>
                    <a:pt x="149411" y="196387"/>
                  </a:lnTo>
                  <a:lnTo>
                    <a:pt x="172032" y="203780"/>
                  </a:lnTo>
                  <a:lnTo>
                    <a:pt x="183434" y="211790"/>
                  </a:lnTo>
                  <a:lnTo>
                    <a:pt x="197325" y="230073"/>
                  </a:lnTo>
                  <a:lnTo>
                    <a:pt x="205312" y="252107"/>
                  </a:lnTo>
                  <a:lnTo>
                    <a:pt x="206019" y="265523"/>
                  </a:lnTo>
                  <a:lnTo>
                    <a:pt x="199904" y="287276"/>
                  </a:lnTo>
                  <a:lnTo>
                    <a:pt x="185559" y="302206"/>
                  </a:lnTo>
                  <a:lnTo>
                    <a:pt x="168481" y="305528"/>
                  </a:lnTo>
                  <a:lnTo>
                    <a:pt x="132370" y="301092"/>
                  </a:lnTo>
                  <a:lnTo>
                    <a:pt x="113226" y="290889"/>
                  </a:lnTo>
                  <a:lnTo>
                    <a:pt x="81598" y="262531"/>
                  </a:lnTo>
                  <a:lnTo>
                    <a:pt x="50799" y="232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"/>
            <p:cNvSpPr/>
            <p:nvPr>
              <p:custDataLst>
                <p:tags r:id="rId6"/>
              </p:custDataLst>
            </p:nvPr>
          </p:nvSpPr>
          <p:spPr>
            <a:xfrm>
              <a:off x="7269769" y="2591818"/>
              <a:ext cx="234117" cy="96954"/>
            </a:xfrm>
            <a:custGeom>
              <a:avLst/>
              <a:gdLst/>
              <a:ahLst/>
              <a:cxnLst/>
              <a:rect l="0" t="0" r="0" b="0"/>
              <a:pathLst>
                <a:path w="234117" h="96954">
                  <a:moveTo>
                    <a:pt x="88974" y="9868"/>
                  </a:moveTo>
                  <a:lnTo>
                    <a:pt x="88974" y="9868"/>
                  </a:lnTo>
                  <a:lnTo>
                    <a:pt x="66376" y="3619"/>
                  </a:lnTo>
                  <a:lnTo>
                    <a:pt x="48015" y="3616"/>
                  </a:lnTo>
                  <a:lnTo>
                    <a:pt x="13497" y="12738"/>
                  </a:lnTo>
                  <a:lnTo>
                    <a:pt x="4898" y="19476"/>
                  </a:lnTo>
                  <a:lnTo>
                    <a:pt x="1476" y="23530"/>
                  </a:lnTo>
                  <a:lnTo>
                    <a:pt x="0" y="27846"/>
                  </a:lnTo>
                  <a:lnTo>
                    <a:pt x="511" y="36942"/>
                  </a:lnTo>
                  <a:lnTo>
                    <a:pt x="3427" y="44209"/>
                  </a:lnTo>
                  <a:lnTo>
                    <a:pt x="5333" y="47277"/>
                  </a:lnTo>
                  <a:lnTo>
                    <a:pt x="30761" y="62980"/>
                  </a:lnTo>
                  <a:lnTo>
                    <a:pt x="52642" y="71208"/>
                  </a:lnTo>
                  <a:lnTo>
                    <a:pt x="76059" y="73198"/>
                  </a:lnTo>
                  <a:lnTo>
                    <a:pt x="105396" y="69039"/>
                  </a:lnTo>
                  <a:lnTo>
                    <a:pt x="125377" y="61894"/>
                  </a:lnTo>
                  <a:lnTo>
                    <a:pt x="139898" y="50728"/>
                  </a:lnTo>
                  <a:lnTo>
                    <a:pt x="143861" y="44692"/>
                  </a:lnTo>
                  <a:lnTo>
                    <a:pt x="142239" y="25203"/>
                  </a:lnTo>
                  <a:lnTo>
                    <a:pt x="136652" y="10559"/>
                  </a:lnTo>
                  <a:lnTo>
                    <a:pt x="127903" y="3993"/>
                  </a:lnTo>
                  <a:lnTo>
                    <a:pt x="122184" y="1113"/>
                  </a:lnTo>
                  <a:lnTo>
                    <a:pt x="117565" y="0"/>
                  </a:lnTo>
                  <a:lnTo>
                    <a:pt x="113680" y="64"/>
                  </a:lnTo>
                  <a:lnTo>
                    <a:pt x="110282" y="913"/>
                  </a:lnTo>
                  <a:lnTo>
                    <a:pt x="108018" y="3091"/>
                  </a:lnTo>
                  <a:lnTo>
                    <a:pt x="105501" y="9812"/>
                  </a:lnTo>
                  <a:lnTo>
                    <a:pt x="106533" y="18176"/>
                  </a:lnTo>
                  <a:lnTo>
                    <a:pt x="110486" y="27268"/>
                  </a:lnTo>
                  <a:lnTo>
                    <a:pt x="130700" y="51053"/>
                  </a:lnTo>
                  <a:lnTo>
                    <a:pt x="155363" y="69550"/>
                  </a:lnTo>
                  <a:lnTo>
                    <a:pt x="190716" y="84435"/>
                  </a:lnTo>
                  <a:lnTo>
                    <a:pt x="234116" y="969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"/>
            <p:cNvSpPr/>
            <p:nvPr>
              <p:custDataLst>
                <p:tags r:id="rId7"/>
              </p:custDataLst>
            </p:nvPr>
          </p:nvSpPr>
          <p:spPr>
            <a:xfrm>
              <a:off x="7032172" y="2574155"/>
              <a:ext cx="261257" cy="27532"/>
            </a:xfrm>
            <a:custGeom>
              <a:avLst/>
              <a:gdLst/>
              <a:ahLst/>
              <a:cxnLst/>
              <a:rect l="0" t="0" r="0" b="0"/>
              <a:pathLst>
                <a:path w="261257" h="27532">
                  <a:moveTo>
                    <a:pt x="261256" y="27531"/>
                  </a:moveTo>
                  <a:lnTo>
                    <a:pt x="261256" y="27531"/>
                  </a:lnTo>
                  <a:lnTo>
                    <a:pt x="237573" y="21787"/>
                  </a:lnTo>
                  <a:lnTo>
                    <a:pt x="206226" y="20572"/>
                  </a:lnTo>
                  <a:lnTo>
                    <a:pt x="173963" y="15345"/>
                  </a:lnTo>
                  <a:lnTo>
                    <a:pt x="139516" y="11326"/>
                  </a:lnTo>
                  <a:lnTo>
                    <a:pt x="105326" y="6859"/>
                  </a:lnTo>
                  <a:lnTo>
                    <a:pt x="77080" y="6085"/>
                  </a:lnTo>
                  <a:lnTo>
                    <a:pt x="44433" y="836"/>
                  </a:lnTo>
                  <a:lnTo>
                    <a:pt x="22841" y="0"/>
                  </a:lnTo>
                  <a:lnTo>
                    <a:pt x="0" y="5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"/>
            <p:cNvSpPr/>
            <p:nvPr>
              <p:custDataLst>
                <p:tags r:id="rId8"/>
              </p:custDataLst>
            </p:nvPr>
          </p:nvSpPr>
          <p:spPr>
            <a:xfrm>
              <a:off x="7148286" y="2434772"/>
              <a:ext cx="87087" cy="297543"/>
            </a:xfrm>
            <a:custGeom>
              <a:avLst/>
              <a:gdLst/>
              <a:ahLst/>
              <a:cxnLst/>
              <a:rect l="0" t="0" r="0" b="0"/>
              <a:pathLst>
                <a:path w="87087" h="297543">
                  <a:moveTo>
                    <a:pt x="0" y="0"/>
                  </a:moveTo>
                  <a:lnTo>
                    <a:pt x="0" y="0"/>
                  </a:lnTo>
                  <a:lnTo>
                    <a:pt x="3853" y="27906"/>
                  </a:lnTo>
                  <a:lnTo>
                    <a:pt x="12378" y="58642"/>
                  </a:lnTo>
                  <a:lnTo>
                    <a:pt x="19436" y="85556"/>
                  </a:lnTo>
                  <a:lnTo>
                    <a:pt x="26634" y="113958"/>
                  </a:lnTo>
                  <a:lnTo>
                    <a:pt x="34680" y="142801"/>
                  </a:lnTo>
                  <a:lnTo>
                    <a:pt x="46920" y="171775"/>
                  </a:lnTo>
                  <a:lnTo>
                    <a:pt x="59954" y="200787"/>
                  </a:lnTo>
                  <a:lnTo>
                    <a:pt x="68474" y="229005"/>
                  </a:lnTo>
                  <a:lnTo>
                    <a:pt x="75884" y="264237"/>
                  </a:lnTo>
                  <a:lnTo>
                    <a:pt x="87086" y="297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"/>
            <p:cNvSpPr/>
            <p:nvPr>
              <p:custDataLst>
                <p:tags r:id="rId9"/>
              </p:custDataLst>
            </p:nvPr>
          </p:nvSpPr>
          <p:spPr>
            <a:xfrm>
              <a:off x="6876859" y="2617824"/>
              <a:ext cx="184342" cy="82814"/>
            </a:xfrm>
            <a:custGeom>
              <a:avLst/>
              <a:gdLst/>
              <a:ahLst/>
              <a:cxnLst/>
              <a:rect l="0" t="0" r="0" b="0"/>
              <a:pathLst>
                <a:path w="184342" h="82814">
                  <a:moveTo>
                    <a:pt x="75484" y="5633"/>
                  </a:moveTo>
                  <a:lnTo>
                    <a:pt x="75484" y="5633"/>
                  </a:lnTo>
                  <a:lnTo>
                    <a:pt x="46726" y="6439"/>
                  </a:lnTo>
                  <a:lnTo>
                    <a:pt x="20359" y="15734"/>
                  </a:lnTo>
                  <a:lnTo>
                    <a:pt x="3617" y="27460"/>
                  </a:lnTo>
                  <a:lnTo>
                    <a:pt x="963" y="29861"/>
                  </a:lnTo>
                  <a:lnTo>
                    <a:pt x="0" y="33074"/>
                  </a:lnTo>
                  <a:lnTo>
                    <a:pt x="1081" y="40945"/>
                  </a:lnTo>
                  <a:lnTo>
                    <a:pt x="2498" y="43688"/>
                  </a:lnTo>
                  <a:lnTo>
                    <a:pt x="4249" y="45518"/>
                  </a:lnTo>
                  <a:lnTo>
                    <a:pt x="6222" y="46737"/>
                  </a:lnTo>
                  <a:lnTo>
                    <a:pt x="20558" y="48453"/>
                  </a:lnTo>
                  <a:lnTo>
                    <a:pt x="43978" y="41257"/>
                  </a:lnTo>
                  <a:lnTo>
                    <a:pt x="55568" y="31142"/>
                  </a:lnTo>
                  <a:lnTo>
                    <a:pt x="72859" y="6598"/>
                  </a:lnTo>
                  <a:lnTo>
                    <a:pt x="74966" y="0"/>
                  </a:lnTo>
                  <a:lnTo>
                    <a:pt x="69190" y="21116"/>
                  </a:lnTo>
                  <a:lnTo>
                    <a:pt x="72365" y="33246"/>
                  </a:lnTo>
                  <a:lnTo>
                    <a:pt x="86118" y="50907"/>
                  </a:lnTo>
                  <a:lnTo>
                    <a:pt x="121360" y="79501"/>
                  </a:lnTo>
                  <a:lnTo>
                    <a:pt x="131084" y="82813"/>
                  </a:lnTo>
                  <a:lnTo>
                    <a:pt x="184341" y="782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"/>
            <p:cNvSpPr/>
            <p:nvPr>
              <p:custDataLst>
                <p:tags r:id="rId10"/>
              </p:custDataLst>
            </p:nvPr>
          </p:nvSpPr>
          <p:spPr>
            <a:xfrm>
              <a:off x="6734628" y="2601686"/>
              <a:ext cx="130630" cy="98303"/>
            </a:xfrm>
            <a:custGeom>
              <a:avLst/>
              <a:gdLst/>
              <a:ahLst/>
              <a:cxnLst/>
              <a:rect l="0" t="0" r="0" b="0"/>
              <a:pathLst>
                <a:path w="130630" h="98303">
                  <a:moveTo>
                    <a:pt x="0" y="14514"/>
                  </a:moveTo>
                  <a:lnTo>
                    <a:pt x="0" y="14514"/>
                  </a:lnTo>
                  <a:lnTo>
                    <a:pt x="2151" y="48852"/>
                  </a:lnTo>
                  <a:lnTo>
                    <a:pt x="6810" y="82683"/>
                  </a:lnTo>
                  <a:lnTo>
                    <a:pt x="7865" y="93193"/>
                  </a:lnTo>
                  <a:lnTo>
                    <a:pt x="9275" y="95995"/>
                  </a:lnTo>
                  <a:lnTo>
                    <a:pt x="11022" y="97863"/>
                  </a:lnTo>
                  <a:lnTo>
                    <a:pt x="12187" y="98302"/>
                  </a:lnTo>
                  <a:lnTo>
                    <a:pt x="12962" y="97789"/>
                  </a:lnTo>
                  <a:lnTo>
                    <a:pt x="13479" y="96640"/>
                  </a:lnTo>
                  <a:lnTo>
                    <a:pt x="8176" y="70490"/>
                  </a:lnTo>
                  <a:lnTo>
                    <a:pt x="13233" y="39757"/>
                  </a:lnTo>
                  <a:lnTo>
                    <a:pt x="17440" y="30302"/>
                  </a:lnTo>
                  <a:lnTo>
                    <a:pt x="37742" y="6171"/>
                  </a:lnTo>
                  <a:lnTo>
                    <a:pt x="45264" y="2743"/>
                  </a:lnTo>
                  <a:lnTo>
                    <a:pt x="80618" y="240"/>
                  </a:lnTo>
                  <a:lnTo>
                    <a:pt x="1306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"/>
            <p:cNvSpPr/>
            <p:nvPr>
              <p:custDataLst>
                <p:tags r:id="rId11"/>
              </p:custDataLst>
            </p:nvPr>
          </p:nvSpPr>
          <p:spPr>
            <a:xfrm>
              <a:off x="6465739" y="2632227"/>
              <a:ext cx="216996" cy="255546"/>
            </a:xfrm>
            <a:custGeom>
              <a:avLst/>
              <a:gdLst/>
              <a:ahLst/>
              <a:cxnLst/>
              <a:rect l="0" t="0" r="0" b="0"/>
              <a:pathLst>
                <a:path w="216996" h="255546">
                  <a:moveTo>
                    <a:pt x="116489" y="5745"/>
                  </a:moveTo>
                  <a:lnTo>
                    <a:pt x="116489" y="5745"/>
                  </a:lnTo>
                  <a:lnTo>
                    <a:pt x="81319" y="0"/>
                  </a:lnTo>
                  <a:lnTo>
                    <a:pt x="58763" y="1086"/>
                  </a:lnTo>
                  <a:lnTo>
                    <a:pt x="25617" y="8677"/>
                  </a:lnTo>
                  <a:lnTo>
                    <a:pt x="12961" y="11720"/>
                  </a:lnTo>
                  <a:lnTo>
                    <a:pt x="11185" y="13760"/>
                  </a:lnTo>
                  <a:lnTo>
                    <a:pt x="9211" y="20327"/>
                  </a:lnTo>
                  <a:lnTo>
                    <a:pt x="10297" y="22723"/>
                  </a:lnTo>
                  <a:lnTo>
                    <a:pt x="12635" y="24321"/>
                  </a:lnTo>
                  <a:lnTo>
                    <a:pt x="43551" y="35130"/>
                  </a:lnTo>
                  <a:lnTo>
                    <a:pt x="74845" y="40667"/>
                  </a:lnTo>
                  <a:lnTo>
                    <a:pt x="95281" y="37774"/>
                  </a:lnTo>
                  <a:lnTo>
                    <a:pt x="112804" y="31810"/>
                  </a:lnTo>
                  <a:lnTo>
                    <a:pt x="118883" y="27274"/>
                  </a:lnTo>
                  <a:lnTo>
                    <a:pt x="121585" y="22570"/>
                  </a:lnTo>
                  <a:lnTo>
                    <a:pt x="122786" y="17792"/>
                  </a:lnTo>
                  <a:lnTo>
                    <a:pt x="121494" y="16195"/>
                  </a:lnTo>
                  <a:lnTo>
                    <a:pt x="115757" y="14421"/>
                  </a:lnTo>
                  <a:lnTo>
                    <a:pt x="112776" y="14754"/>
                  </a:lnTo>
                  <a:lnTo>
                    <a:pt x="107313" y="17275"/>
                  </a:lnTo>
                  <a:lnTo>
                    <a:pt x="95852" y="27080"/>
                  </a:lnTo>
                  <a:lnTo>
                    <a:pt x="91190" y="42105"/>
                  </a:lnTo>
                  <a:lnTo>
                    <a:pt x="90717" y="68931"/>
                  </a:lnTo>
                  <a:lnTo>
                    <a:pt x="94552" y="83821"/>
                  </a:lnTo>
                  <a:lnTo>
                    <a:pt x="106585" y="102077"/>
                  </a:lnTo>
                  <a:lnTo>
                    <a:pt x="135015" y="136635"/>
                  </a:lnTo>
                  <a:lnTo>
                    <a:pt x="167817" y="172693"/>
                  </a:lnTo>
                  <a:lnTo>
                    <a:pt x="184917" y="194440"/>
                  </a:lnTo>
                  <a:lnTo>
                    <a:pt x="199391" y="216205"/>
                  </a:lnTo>
                  <a:lnTo>
                    <a:pt x="212549" y="233673"/>
                  </a:lnTo>
                  <a:lnTo>
                    <a:pt x="216448" y="243956"/>
                  </a:lnTo>
                  <a:lnTo>
                    <a:pt x="216995" y="246800"/>
                  </a:lnTo>
                  <a:lnTo>
                    <a:pt x="215748" y="249502"/>
                  </a:lnTo>
                  <a:lnTo>
                    <a:pt x="210060" y="254655"/>
                  </a:lnTo>
                  <a:lnTo>
                    <a:pt x="205479" y="255545"/>
                  </a:lnTo>
                  <a:lnTo>
                    <a:pt x="193939" y="254384"/>
                  </a:lnTo>
                  <a:lnTo>
                    <a:pt x="166013" y="241274"/>
                  </a:lnTo>
                  <a:lnTo>
                    <a:pt x="130274" y="221005"/>
                  </a:lnTo>
                  <a:lnTo>
                    <a:pt x="101759" y="203110"/>
                  </a:lnTo>
                  <a:lnTo>
                    <a:pt x="72883" y="185444"/>
                  </a:lnTo>
                  <a:lnTo>
                    <a:pt x="38082" y="161656"/>
                  </a:lnTo>
                  <a:lnTo>
                    <a:pt x="3344" y="125382"/>
                  </a:lnTo>
                  <a:lnTo>
                    <a:pt x="742" y="120176"/>
                  </a:lnTo>
                  <a:lnTo>
                    <a:pt x="0" y="110091"/>
                  </a:lnTo>
                  <a:lnTo>
                    <a:pt x="6660" y="98083"/>
                  </a:lnTo>
                  <a:lnTo>
                    <a:pt x="17683" y="86295"/>
                  </a:lnTo>
                  <a:lnTo>
                    <a:pt x="51543" y="69372"/>
                  </a:lnTo>
                  <a:lnTo>
                    <a:pt x="85264" y="59914"/>
                  </a:lnTo>
                  <a:lnTo>
                    <a:pt x="131004" y="49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"/>
            <p:cNvSpPr/>
            <p:nvPr>
              <p:custDataLst>
                <p:tags r:id="rId12"/>
              </p:custDataLst>
            </p:nvPr>
          </p:nvSpPr>
          <p:spPr>
            <a:xfrm>
              <a:off x="6079533" y="2478314"/>
              <a:ext cx="379325" cy="231712"/>
            </a:xfrm>
            <a:custGeom>
              <a:avLst/>
              <a:gdLst/>
              <a:ahLst/>
              <a:cxnLst/>
              <a:rect l="0" t="0" r="0" b="0"/>
              <a:pathLst>
                <a:path w="379325" h="231712">
                  <a:moveTo>
                    <a:pt x="125324" y="0"/>
                  </a:moveTo>
                  <a:lnTo>
                    <a:pt x="125324" y="0"/>
                  </a:lnTo>
                  <a:lnTo>
                    <a:pt x="125324" y="36215"/>
                  </a:lnTo>
                  <a:lnTo>
                    <a:pt x="125324" y="71034"/>
                  </a:lnTo>
                  <a:lnTo>
                    <a:pt x="125324" y="96885"/>
                  </a:lnTo>
                  <a:lnTo>
                    <a:pt x="126131" y="122889"/>
                  </a:lnTo>
                  <a:lnTo>
                    <a:pt x="129505" y="154049"/>
                  </a:lnTo>
                  <a:lnTo>
                    <a:pt x="128538" y="179843"/>
                  </a:lnTo>
                  <a:lnTo>
                    <a:pt x="132345" y="195001"/>
                  </a:lnTo>
                  <a:lnTo>
                    <a:pt x="134700" y="185775"/>
                  </a:lnTo>
                  <a:lnTo>
                    <a:pt x="136413" y="181907"/>
                  </a:lnTo>
                  <a:lnTo>
                    <a:pt x="134016" y="169009"/>
                  </a:lnTo>
                  <a:lnTo>
                    <a:pt x="128380" y="155750"/>
                  </a:lnTo>
                  <a:lnTo>
                    <a:pt x="111879" y="138835"/>
                  </a:lnTo>
                  <a:lnTo>
                    <a:pt x="102953" y="134276"/>
                  </a:lnTo>
                  <a:lnTo>
                    <a:pt x="98315" y="133060"/>
                  </a:lnTo>
                  <a:lnTo>
                    <a:pt x="76377" y="135202"/>
                  </a:lnTo>
                  <a:lnTo>
                    <a:pt x="60833" y="143144"/>
                  </a:lnTo>
                  <a:lnTo>
                    <a:pt x="29627" y="165696"/>
                  </a:lnTo>
                  <a:lnTo>
                    <a:pt x="5420" y="200269"/>
                  </a:lnTo>
                  <a:lnTo>
                    <a:pt x="0" y="212380"/>
                  </a:lnTo>
                  <a:lnTo>
                    <a:pt x="651" y="216577"/>
                  </a:lnTo>
                  <a:lnTo>
                    <a:pt x="3504" y="219375"/>
                  </a:lnTo>
                  <a:lnTo>
                    <a:pt x="12318" y="222485"/>
                  </a:lnTo>
                  <a:lnTo>
                    <a:pt x="44750" y="229741"/>
                  </a:lnTo>
                  <a:lnTo>
                    <a:pt x="80934" y="231492"/>
                  </a:lnTo>
                  <a:lnTo>
                    <a:pt x="109215" y="231204"/>
                  </a:lnTo>
                  <a:lnTo>
                    <a:pt x="139277" y="225564"/>
                  </a:lnTo>
                  <a:lnTo>
                    <a:pt x="174882" y="214844"/>
                  </a:lnTo>
                  <a:lnTo>
                    <a:pt x="207296" y="199288"/>
                  </a:lnTo>
                  <a:lnTo>
                    <a:pt x="242708" y="172373"/>
                  </a:lnTo>
                  <a:lnTo>
                    <a:pt x="250774" y="160827"/>
                  </a:lnTo>
                  <a:lnTo>
                    <a:pt x="254418" y="151044"/>
                  </a:lnTo>
                  <a:lnTo>
                    <a:pt x="253317" y="149884"/>
                  </a:lnTo>
                  <a:lnTo>
                    <a:pt x="250970" y="149916"/>
                  </a:lnTo>
                  <a:lnTo>
                    <a:pt x="221795" y="162356"/>
                  </a:lnTo>
                  <a:lnTo>
                    <a:pt x="211338" y="169417"/>
                  </a:lnTo>
                  <a:lnTo>
                    <a:pt x="187358" y="199441"/>
                  </a:lnTo>
                  <a:lnTo>
                    <a:pt x="185149" y="205024"/>
                  </a:lnTo>
                  <a:lnTo>
                    <a:pt x="186979" y="208448"/>
                  </a:lnTo>
                  <a:lnTo>
                    <a:pt x="200305" y="220165"/>
                  </a:lnTo>
                  <a:lnTo>
                    <a:pt x="209987" y="226330"/>
                  </a:lnTo>
                  <a:lnTo>
                    <a:pt x="239915" y="230481"/>
                  </a:lnTo>
                  <a:lnTo>
                    <a:pt x="271718" y="231711"/>
                  </a:lnTo>
                  <a:lnTo>
                    <a:pt x="305566" y="231320"/>
                  </a:lnTo>
                  <a:lnTo>
                    <a:pt x="335547" y="226465"/>
                  </a:lnTo>
                  <a:lnTo>
                    <a:pt x="379324" y="210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"/>
            <p:cNvSpPr/>
            <p:nvPr>
              <p:custDataLst>
                <p:tags r:id="rId13"/>
              </p:custDataLst>
            </p:nvPr>
          </p:nvSpPr>
          <p:spPr>
            <a:xfrm>
              <a:off x="5864927" y="2659743"/>
              <a:ext cx="125029" cy="100848"/>
            </a:xfrm>
            <a:custGeom>
              <a:avLst/>
              <a:gdLst/>
              <a:ahLst/>
              <a:cxnLst/>
              <a:rect l="0" t="0" r="0" b="0"/>
              <a:pathLst>
                <a:path w="125029" h="100848">
                  <a:moveTo>
                    <a:pt x="42388" y="14514"/>
                  </a:moveTo>
                  <a:lnTo>
                    <a:pt x="42388" y="14514"/>
                  </a:lnTo>
                  <a:lnTo>
                    <a:pt x="34682" y="18367"/>
                  </a:lnTo>
                  <a:lnTo>
                    <a:pt x="32412" y="20308"/>
                  </a:lnTo>
                  <a:lnTo>
                    <a:pt x="9835" y="52721"/>
                  </a:lnTo>
                  <a:lnTo>
                    <a:pt x="0" y="81125"/>
                  </a:lnTo>
                  <a:lnTo>
                    <a:pt x="3658" y="88737"/>
                  </a:lnTo>
                  <a:lnTo>
                    <a:pt x="9854" y="95883"/>
                  </a:lnTo>
                  <a:lnTo>
                    <a:pt x="15295" y="99059"/>
                  </a:lnTo>
                  <a:lnTo>
                    <a:pt x="22892" y="100847"/>
                  </a:lnTo>
                  <a:lnTo>
                    <a:pt x="53492" y="92611"/>
                  </a:lnTo>
                  <a:lnTo>
                    <a:pt x="83286" y="80472"/>
                  </a:lnTo>
                  <a:lnTo>
                    <a:pt x="118403" y="54071"/>
                  </a:lnTo>
                  <a:lnTo>
                    <a:pt x="124016" y="48760"/>
                  </a:lnTo>
                  <a:lnTo>
                    <a:pt x="125028" y="45408"/>
                  </a:lnTo>
                  <a:lnTo>
                    <a:pt x="124004" y="37383"/>
                  </a:lnTo>
                  <a:lnTo>
                    <a:pt x="118893" y="23799"/>
                  </a:lnTo>
                  <a:lnTo>
                    <a:pt x="112407" y="16491"/>
                  </a:lnTo>
                  <a:lnTo>
                    <a:pt x="104148" y="11361"/>
                  </a:lnTo>
                  <a:lnTo>
                    <a:pt x="786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"/>
            <p:cNvSpPr/>
            <p:nvPr>
              <p:custDataLst>
                <p:tags r:id="rId14"/>
              </p:custDataLst>
            </p:nvPr>
          </p:nvSpPr>
          <p:spPr>
            <a:xfrm>
              <a:off x="5696857" y="2616200"/>
              <a:ext cx="1" cy="29030"/>
            </a:xfrm>
            <a:custGeom>
              <a:avLst/>
              <a:gdLst/>
              <a:ahLst/>
              <a:cxnLst/>
              <a:rect l="0" t="0" r="0" b="0"/>
              <a:pathLst>
                <a:path w="1" h="29030">
                  <a:moveTo>
                    <a:pt x="0" y="29029"/>
                  </a:moveTo>
                  <a:lnTo>
                    <a:pt x="0" y="290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"/>
            <p:cNvSpPr/>
            <p:nvPr>
              <p:custDataLst>
                <p:tags r:id="rId15"/>
              </p:custDataLst>
            </p:nvPr>
          </p:nvSpPr>
          <p:spPr>
            <a:xfrm>
              <a:off x="5689600" y="2696028"/>
              <a:ext cx="7258" cy="50801"/>
            </a:xfrm>
            <a:custGeom>
              <a:avLst/>
              <a:gdLst/>
              <a:ahLst/>
              <a:cxnLst/>
              <a:rect l="0" t="0" r="0" b="0"/>
              <a:pathLst>
                <a:path w="7258" h="50801">
                  <a:moveTo>
                    <a:pt x="7257" y="0"/>
                  </a:moveTo>
                  <a:lnTo>
                    <a:pt x="7257" y="0"/>
                  </a:lnTo>
                  <a:lnTo>
                    <a:pt x="7257" y="12497"/>
                  </a:lnTo>
                  <a:lnTo>
                    <a:pt x="1513" y="300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13" name="SMARTInkShape-15"/>
          <p:cNvSpPr/>
          <p:nvPr>
            <p:custDataLst>
              <p:tags r:id="rId1"/>
            </p:custDataLst>
          </p:nvPr>
        </p:nvSpPr>
        <p:spPr>
          <a:xfrm>
            <a:off x="5262526" y="2485777"/>
            <a:ext cx="246577" cy="355232"/>
          </a:xfrm>
          <a:custGeom>
            <a:avLst/>
            <a:gdLst/>
            <a:ahLst/>
            <a:cxnLst/>
            <a:rect l="0" t="0" r="0" b="0"/>
            <a:pathLst>
              <a:path w="246577" h="355232">
                <a:moveTo>
                  <a:pt x="27931" y="65109"/>
                </a:moveTo>
                <a:lnTo>
                  <a:pt x="27931" y="65109"/>
                </a:lnTo>
                <a:lnTo>
                  <a:pt x="24078" y="72814"/>
                </a:lnTo>
                <a:lnTo>
                  <a:pt x="21346" y="102260"/>
                </a:lnTo>
                <a:lnTo>
                  <a:pt x="21680" y="132919"/>
                </a:lnTo>
                <a:lnTo>
                  <a:pt x="26527" y="159654"/>
                </a:lnTo>
                <a:lnTo>
                  <a:pt x="32264" y="191586"/>
                </a:lnTo>
                <a:lnTo>
                  <a:pt x="33515" y="220221"/>
                </a:lnTo>
                <a:lnTo>
                  <a:pt x="28825" y="254311"/>
                </a:lnTo>
                <a:lnTo>
                  <a:pt x="28050" y="287998"/>
                </a:lnTo>
                <a:lnTo>
                  <a:pt x="27938" y="323825"/>
                </a:lnTo>
                <a:lnTo>
                  <a:pt x="35161" y="355231"/>
                </a:lnTo>
                <a:lnTo>
                  <a:pt x="34380" y="337213"/>
                </a:lnTo>
                <a:lnTo>
                  <a:pt x="26229" y="304521"/>
                </a:lnTo>
                <a:lnTo>
                  <a:pt x="23143" y="294079"/>
                </a:lnTo>
                <a:lnTo>
                  <a:pt x="17146" y="260622"/>
                </a:lnTo>
                <a:lnTo>
                  <a:pt x="13909" y="228303"/>
                </a:lnTo>
                <a:lnTo>
                  <a:pt x="13514" y="196436"/>
                </a:lnTo>
                <a:lnTo>
                  <a:pt x="8449" y="166847"/>
                </a:lnTo>
                <a:lnTo>
                  <a:pt x="4462" y="137707"/>
                </a:lnTo>
                <a:lnTo>
                  <a:pt x="0" y="112509"/>
                </a:lnTo>
                <a:lnTo>
                  <a:pt x="4791" y="79175"/>
                </a:lnTo>
                <a:lnTo>
                  <a:pt x="8190" y="43935"/>
                </a:lnTo>
                <a:lnTo>
                  <a:pt x="18523" y="20032"/>
                </a:lnTo>
                <a:lnTo>
                  <a:pt x="30385" y="5067"/>
                </a:lnTo>
                <a:lnTo>
                  <a:pt x="37354" y="2138"/>
                </a:lnTo>
                <a:lnTo>
                  <a:pt x="70152" y="0"/>
                </a:lnTo>
                <a:lnTo>
                  <a:pt x="98270" y="3688"/>
                </a:lnTo>
                <a:lnTo>
                  <a:pt x="128284" y="12987"/>
                </a:lnTo>
                <a:lnTo>
                  <a:pt x="160657" y="33820"/>
                </a:lnTo>
                <a:lnTo>
                  <a:pt x="180268" y="53254"/>
                </a:lnTo>
                <a:lnTo>
                  <a:pt x="199671" y="84001"/>
                </a:lnTo>
                <a:lnTo>
                  <a:pt x="206489" y="103946"/>
                </a:lnTo>
                <a:lnTo>
                  <a:pt x="204657" y="123922"/>
                </a:lnTo>
                <a:lnTo>
                  <a:pt x="198937" y="133715"/>
                </a:lnTo>
                <a:lnTo>
                  <a:pt x="189407" y="141563"/>
                </a:lnTo>
                <a:lnTo>
                  <a:pt x="174420" y="150426"/>
                </a:lnTo>
                <a:lnTo>
                  <a:pt x="143996" y="156777"/>
                </a:lnTo>
                <a:lnTo>
                  <a:pt x="109989" y="163911"/>
                </a:lnTo>
                <a:lnTo>
                  <a:pt x="89467" y="166340"/>
                </a:lnTo>
                <a:lnTo>
                  <a:pt x="89921" y="167270"/>
                </a:lnTo>
                <a:lnTo>
                  <a:pt x="94725" y="170452"/>
                </a:lnTo>
                <a:lnTo>
                  <a:pt x="126717" y="179066"/>
                </a:lnTo>
                <a:lnTo>
                  <a:pt x="158004" y="190682"/>
                </a:lnTo>
                <a:lnTo>
                  <a:pt x="187479" y="208267"/>
                </a:lnTo>
                <a:lnTo>
                  <a:pt x="219970" y="232258"/>
                </a:lnTo>
                <a:lnTo>
                  <a:pt x="234185" y="249922"/>
                </a:lnTo>
                <a:lnTo>
                  <a:pt x="243509" y="266050"/>
                </a:lnTo>
                <a:lnTo>
                  <a:pt x="246576" y="283969"/>
                </a:lnTo>
                <a:lnTo>
                  <a:pt x="246267" y="293263"/>
                </a:lnTo>
                <a:lnTo>
                  <a:pt x="243641" y="301072"/>
                </a:lnTo>
                <a:lnTo>
                  <a:pt x="219250" y="330422"/>
                </a:lnTo>
                <a:lnTo>
                  <a:pt x="203004" y="336232"/>
                </a:lnTo>
                <a:lnTo>
                  <a:pt x="167429" y="339962"/>
                </a:lnTo>
                <a:lnTo>
                  <a:pt x="132925" y="339892"/>
                </a:lnTo>
                <a:lnTo>
                  <a:pt x="100502" y="3263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inserting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eukaryotic RNA and prokaryotic RNA?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reverse transcriptase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>
                <a:solidFill>
                  <a:srgbClr val="FF0000"/>
                </a:solidFill>
              </a:rPr>
              <a:t>enzyme that catalyzes the formation of DNA from an RNA template in reverse </a:t>
            </a:r>
            <a:r>
              <a:rPr lang="en-US" dirty="0" smtClean="0">
                <a:solidFill>
                  <a:srgbClr val="FF0000"/>
                </a:solidFill>
              </a:rPr>
              <a:t>transcription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Creates complementary DNA (cDNA) which lacks introns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Can now be inserted into prokaryote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648200" cy="1143000"/>
          </a:xfrm>
        </p:spPr>
        <p:txBody>
          <a:bodyPr/>
          <a:lstStyle/>
          <a:p>
            <a:r>
              <a:rPr lang="en-US" dirty="0" smtClean="0"/>
              <a:t>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2057401"/>
            <a:ext cx="10341032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Separates fragments of DNA based on their size.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it works</a:t>
            </a:r>
            <a:endParaRPr lang="en-US" dirty="0"/>
          </a:p>
          <a:p>
            <a:r>
              <a:rPr lang="en-US" dirty="0" smtClean="0"/>
              <a:t>The DNA is placed in to an </a:t>
            </a:r>
            <a:r>
              <a:rPr lang="en-US" dirty="0" err="1" smtClean="0"/>
              <a:t>agarose</a:t>
            </a:r>
            <a:r>
              <a:rPr lang="en-US" dirty="0" smtClean="0"/>
              <a:t> gel</a:t>
            </a:r>
          </a:p>
          <a:p>
            <a:r>
              <a:rPr lang="en-US" dirty="0" smtClean="0"/>
              <a:t>The gel is exposed to an electric field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DNA migrates to the positive electrode (DNA is negatively charged)</a:t>
            </a:r>
          </a:p>
          <a:p>
            <a:r>
              <a:rPr lang="en-US" dirty="0" smtClean="0"/>
              <a:t>Different sized fragments move through the gel at different rates </a:t>
            </a:r>
            <a:r>
              <a:rPr lang="en-US" dirty="0" smtClean="0">
                <a:solidFill>
                  <a:srgbClr val="00B050"/>
                </a:solidFill>
              </a:rPr>
              <a:t>(smaller = faster = farther)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28601"/>
            <a:ext cx="2515337" cy="170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00B050"/>
                </a:solidFill>
              </a:rPr>
              <a:t>GENETIC ENGINEERING: What Can We Do With Genes?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6131" y="1752600"/>
            <a:ext cx="862029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DNA fingerprinting - </a:t>
            </a:r>
            <a:r>
              <a:rPr lang="en-US" dirty="0"/>
              <a:t>Analysis of DNA sequences to determine identity</a:t>
            </a:r>
          </a:p>
          <a:p>
            <a:endParaRPr lang="en-US" sz="3600" dirty="0"/>
          </a:p>
        </p:txBody>
      </p:sp>
      <p:pic>
        <p:nvPicPr>
          <p:cNvPr id="4098" name="Picture 2" descr="http://tbn2.google.com/images?q=tbn:VpCS_Zkhtrfq-M:http://diverge.hunter.cuny.edu/~weigang/Images/10-14_fingerprint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3810000"/>
            <a:ext cx="3063335" cy="252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270" y="1752600"/>
            <a:ext cx="2590800" cy="45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39512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508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7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3"/>
          <p:cNvSpPr>
            <a:spLocks noGrp="1"/>
          </p:cNvSpPr>
          <p:nvPr>
            <p:ph idx="1"/>
          </p:nvPr>
        </p:nvSpPr>
        <p:spPr>
          <a:xfrm>
            <a:off x="272716" y="336885"/>
            <a:ext cx="11726779" cy="6256420"/>
          </a:xfrm>
        </p:spPr>
        <p:txBody>
          <a:bodyPr>
            <a:normAutofit/>
          </a:bodyPr>
          <a:lstStyle/>
          <a:p>
            <a:r>
              <a:rPr lang="en-US" altLang="en-US" u="sng" dirty="0">
                <a:solidFill>
                  <a:srgbClr val="FF0000"/>
                </a:solidFill>
              </a:rPr>
              <a:t>R</a:t>
            </a:r>
            <a:r>
              <a:rPr lang="en-US" altLang="en-US" dirty="0">
                <a:solidFill>
                  <a:srgbClr val="FF0000"/>
                </a:solidFill>
              </a:rPr>
              <a:t>estriction </a:t>
            </a:r>
            <a:r>
              <a:rPr lang="en-US" altLang="en-US" u="sng" dirty="0">
                <a:solidFill>
                  <a:srgbClr val="FF0000"/>
                </a:solidFill>
              </a:rPr>
              <a:t>F</a:t>
            </a:r>
            <a:r>
              <a:rPr lang="en-US" altLang="en-US" dirty="0">
                <a:solidFill>
                  <a:srgbClr val="FF0000"/>
                </a:solidFill>
              </a:rPr>
              <a:t>ragment </a:t>
            </a:r>
            <a:r>
              <a:rPr lang="en-US" altLang="en-US" u="sng" dirty="0">
                <a:solidFill>
                  <a:srgbClr val="FF0000"/>
                </a:solidFill>
              </a:rPr>
              <a:t>L</a:t>
            </a:r>
            <a:r>
              <a:rPr lang="en-US" altLang="en-US" dirty="0">
                <a:solidFill>
                  <a:srgbClr val="FF0000"/>
                </a:solidFill>
              </a:rPr>
              <a:t>ength </a:t>
            </a:r>
            <a:r>
              <a:rPr lang="en-US" altLang="en-US" u="sng" dirty="0" smtClean="0">
                <a:solidFill>
                  <a:srgbClr val="FF0000"/>
                </a:solidFill>
              </a:rPr>
              <a:t>P</a:t>
            </a:r>
            <a:r>
              <a:rPr lang="en-US" altLang="en-US" dirty="0" smtClean="0">
                <a:solidFill>
                  <a:srgbClr val="FF0000"/>
                </a:solidFill>
              </a:rPr>
              <a:t>olymorphism (RFLPs – </a:t>
            </a:r>
            <a:r>
              <a:rPr lang="en-US" altLang="en-US" dirty="0" err="1" smtClean="0">
                <a:solidFill>
                  <a:srgbClr val="FF0000"/>
                </a:solidFill>
              </a:rPr>
              <a:t>rif</a:t>
            </a:r>
            <a:r>
              <a:rPr lang="en-US" altLang="en-US" dirty="0" smtClean="0">
                <a:solidFill>
                  <a:srgbClr val="FF0000"/>
                </a:solidFill>
              </a:rPr>
              <a:t>-lips)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Cut DNA with different restriction enzymes</a:t>
            </a:r>
          </a:p>
          <a:p>
            <a:r>
              <a:rPr lang="en-US" altLang="en-US" dirty="0"/>
              <a:t>Each person has different #s of DNA fragments created</a:t>
            </a:r>
          </a:p>
          <a:p>
            <a:r>
              <a:rPr lang="en-US" altLang="en-US" dirty="0"/>
              <a:t>Analyze DNA samples on a gel for disease diagnosis</a:t>
            </a:r>
          </a:p>
          <a:p>
            <a:r>
              <a:rPr lang="en-US" altLang="en-US" dirty="0"/>
              <a:t>Outdated method of DNA profiling (required a quarter-sized sample of blood)</a:t>
            </a:r>
          </a:p>
          <a:p>
            <a:endParaRPr lang="en-US" altLang="en-US" dirty="0" smtClean="0">
              <a:solidFill>
                <a:srgbClr val="7030A0"/>
              </a:solidFill>
            </a:endParaRPr>
          </a:p>
          <a:p>
            <a:endParaRPr lang="en-US" altLang="en-US" dirty="0" smtClean="0">
              <a:solidFill>
                <a:srgbClr val="7030A0"/>
              </a:solidFill>
            </a:endParaRPr>
          </a:p>
          <a:p>
            <a:r>
              <a:rPr lang="en-US" altLang="en-US" dirty="0" smtClean="0">
                <a:solidFill>
                  <a:srgbClr val="7030A0"/>
                </a:solidFill>
              </a:rPr>
              <a:t>STR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u="sng" dirty="0"/>
              <a:t>S</a:t>
            </a:r>
            <a:r>
              <a:rPr lang="en-US" altLang="en-US" dirty="0"/>
              <a:t>hort </a:t>
            </a:r>
            <a:r>
              <a:rPr lang="en-US" altLang="en-US" u="sng" dirty="0"/>
              <a:t>T</a:t>
            </a:r>
            <a:r>
              <a:rPr lang="en-US" altLang="en-US" dirty="0"/>
              <a:t>andem </a:t>
            </a:r>
            <a:r>
              <a:rPr lang="en-US" altLang="en-US" u="sng" dirty="0"/>
              <a:t>R</a:t>
            </a:r>
            <a:r>
              <a:rPr lang="en-US" altLang="en-US" dirty="0"/>
              <a:t>epeats</a:t>
            </a:r>
          </a:p>
          <a:p>
            <a:r>
              <a:rPr lang="en-US" altLang="en-US" dirty="0"/>
              <a:t>Non-coding DNA has regions with sequences (2-5 base length) that are repeated</a:t>
            </a:r>
          </a:p>
          <a:p>
            <a:r>
              <a:rPr lang="en-US" altLang="en-US" dirty="0"/>
              <a:t>Each person has different # of repeats at different locations (loci)</a:t>
            </a:r>
          </a:p>
          <a:p>
            <a:r>
              <a:rPr lang="en-US" altLang="en-US" dirty="0"/>
              <a:t>Current method of DNA fingerprinting used – only need 20 cells for </a:t>
            </a:r>
            <a:r>
              <a:rPr lang="en-US" altLang="en-US" dirty="0" smtClean="0"/>
              <a:t>analysis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4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5258" y="1825625"/>
            <a:ext cx="4253593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Restriction Enzymes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Gel Electrophoresis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PCR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Vectors/plasmids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 Library/Microarray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Stem Cells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DNA sequencing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DNA Cloning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  <a:endParaRPr lang="en-US" dirty="0"/>
          </a:p>
          <a:p>
            <a:r>
              <a:rPr lang="en-US" dirty="0" smtClean="0"/>
              <a:t>What is it used for?</a:t>
            </a:r>
          </a:p>
          <a:p>
            <a:r>
              <a:rPr lang="en-US" dirty="0" smtClean="0"/>
              <a:t>How does it work/what does it do?</a:t>
            </a:r>
          </a:p>
          <a:p>
            <a:pPr lvl="1"/>
            <a:r>
              <a:rPr lang="en-US" dirty="0" smtClean="0"/>
              <a:t>Specifics</a:t>
            </a:r>
          </a:p>
          <a:p>
            <a:r>
              <a:rPr lang="en-US" dirty="0" smtClean="0"/>
              <a:t>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20_25_STRProvesInnocenc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612" y="274638"/>
            <a:ext cx="5407388" cy="604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20_10_RFLPAnalysis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2" y="1547812"/>
            <a:ext cx="6470692" cy="30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19300" y="12224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E" dirty="0"/>
              <a:t>Example</a:t>
            </a:r>
            <a:endParaRPr lang="en-GB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005" y="762002"/>
            <a:ext cx="11878886" cy="2819400"/>
          </a:xfrm>
        </p:spPr>
        <p:txBody>
          <a:bodyPr>
            <a:normAutofit/>
          </a:bodyPr>
          <a:lstStyle/>
          <a:p>
            <a:r>
              <a:rPr lang="en-IE" dirty="0"/>
              <a:t>A violent murder occurred. </a:t>
            </a:r>
          </a:p>
          <a:p>
            <a:r>
              <a:rPr lang="en-IE" dirty="0"/>
              <a:t>The forensics team retrieved a blood sample from the crime scene. </a:t>
            </a:r>
          </a:p>
          <a:p>
            <a:r>
              <a:rPr lang="en-IE" dirty="0"/>
              <a:t>They prepared DNA profiles of the blood sample, the victim and a suspect as follows: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71" y="2923683"/>
            <a:ext cx="5431414" cy="36234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9462" y="4680891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Was the suspect at the crime scene?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Solving Medical Problems</a:t>
            </a:r>
            <a:endParaRPr lang="en-GB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4320" y="1825625"/>
            <a:ext cx="11654444" cy="4351338"/>
          </a:xfrm>
        </p:spPr>
        <p:txBody>
          <a:bodyPr/>
          <a:lstStyle/>
          <a:p>
            <a:r>
              <a:rPr lang="en-IE" dirty="0" smtClean="0"/>
              <a:t>Can </a:t>
            </a:r>
            <a:r>
              <a:rPr lang="en-IE" dirty="0"/>
              <a:t>be used to determine whether a particular person is the parent of a </a:t>
            </a:r>
            <a:r>
              <a:rPr lang="en-IE" dirty="0" smtClean="0"/>
              <a:t>child</a:t>
            </a:r>
          </a:p>
          <a:p>
            <a:endParaRPr lang="en-IE" dirty="0"/>
          </a:p>
          <a:p>
            <a:r>
              <a:rPr lang="en-IE" dirty="0"/>
              <a:t>A </a:t>
            </a:r>
            <a:r>
              <a:rPr lang="en-IE" dirty="0" smtClean="0"/>
              <a:t>child's </a:t>
            </a:r>
            <a:r>
              <a:rPr lang="en-IE" dirty="0"/>
              <a:t>paternity (father) and maternity(mother) can be </a:t>
            </a:r>
            <a:r>
              <a:rPr lang="en-IE" dirty="0" smtClean="0"/>
              <a:t>determined</a:t>
            </a:r>
          </a:p>
          <a:p>
            <a:endParaRPr lang="en-IE" dirty="0"/>
          </a:p>
          <a:p>
            <a:r>
              <a:rPr lang="en-IE" dirty="0"/>
              <a:t>This information can be used </a:t>
            </a:r>
            <a:r>
              <a:rPr lang="en-IE" dirty="0" smtClean="0"/>
              <a:t>in</a:t>
            </a:r>
          </a:p>
          <a:p>
            <a:pPr lvl="1"/>
            <a:r>
              <a:rPr lang="en-IE" sz="2600" dirty="0" smtClean="0"/>
              <a:t>Paternity </a:t>
            </a:r>
            <a:r>
              <a:rPr lang="en-IE" sz="2600" dirty="0"/>
              <a:t>suits</a:t>
            </a:r>
          </a:p>
          <a:p>
            <a:pPr lvl="1">
              <a:buFontTx/>
              <a:buChar char="•"/>
            </a:pPr>
            <a:r>
              <a:rPr lang="en-IE" sz="2600" dirty="0"/>
              <a:t>Inheritance cases</a:t>
            </a:r>
          </a:p>
          <a:p>
            <a:pPr lvl="1">
              <a:buFontTx/>
              <a:buChar char="•"/>
            </a:pPr>
            <a:r>
              <a:rPr lang="en-IE" sz="2600" dirty="0"/>
              <a:t>Immigration cases</a:t>
            </a:r>
          </a:p>
          <a:p>
            <a:pPr>
              <a:buFont typeface="Wingdings" pitchFamily="2" charset="2"/>
              <a:buNone/>
            </a:pPr>
            <a:endParaRPr lang="en-IE" dirty="0"/>
          </a:p>
          <a:p>
            <a:pPr>
              <a:buFont typeface="Wingding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1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IE" dirty="0"/>
              <a:t>Example: A Paternity Test</a:t>
            </a:r>
            <a:endParaRPr lang="en-GB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566" y="1264921"/>
            <a:ext cx="11895513" cy="4525963"/>
          </a:xfrm>
        </p:spPr>
        <p:txBody>
          <a:bodyPr/>
          <a:lstStyle/>
          <a:p>
            <a:r>
              <a:rPr lang="en-IE" dirty="0" smtClean="0"/>
              <a:t>Compare </a:t>
            </a:r>
            <a:r>
              <a:rPr lang="en-IE" dirty="0"/>
              <a:t>the DNA profile of a </a:t>
            </a:r>
            <a:r>
              <a:rPr lang="en-IE" dirty="0" smtClean="0"/>
              <a:t>mother </a:t>
            </a:r>
            <a:r>
              <a:rPr lang="en-IE" dirty="0"/>
              <a:t>and her </a:t>
            </a:r>
            <a:r>
              <a:rPr lang="en-IE" dirty="0" smtClean="0"/>
              <a:t>child and  identify </a:t>
            </a:r>
            <a:r>
              <a:rPr lang="en-IE" dirty="0"/>
              <a:t>DNA </a:t>
            </a:r>
            <a:r>
              <a:rPr lang="en-IE" dirty="0" smtClean="0"/>
              <a:t>fragments </a:t>
            </a:r>
            <a:r>
              <a:rPr lang="en-IE" dirty="0"/>
              <a:t>in the child </a:t>
            </a:r>
            <a:r>
              <a:rPr lang="en-IE" dirty="0" smtClean="0"/>
              <a:t>which </a:t>
            </a:r>
            <a:r>
              <a:rPr lang="en-IE" dirty="0"/>
              <a:t>are absent from the mother </a:t>
            </a:r>
            <a:r>
              <a:rPr lang="en-IE" dirty="0" smtClean="0"/>
              <a:t>must be from the biological father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719" y="2473810"/>
            <a:ext cx="5373087" cy="38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188641"/>
            <a:ext cx="4824536" cy="649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8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9505" y="152400"/>
            <a:ext cx="11671070" cy="6477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/>
              <a:t>2. </a:t>
            </a:r>
            <a:r>
              <a:rPr lang="en-US" sz="3200" b="1" u="sng" dirty="0"/>
              <a:t>Gene therapy:</a:t>
            </a:r>
            <a:r>
              <a:rPr lang="en-US" sz="3200" b="1" dirty="0"/>
              <a:t> </a:t>
            </a:r>
            <a:r>
              <a:rPr lang="en-US" sz="3200" dirty="0"/>
              <a:t>A "normal" gene is inserted into the genome to replace an "abnormal," disease-causing gene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be used treat a disorder by inserting a gene </a:t>
            </a:r>
            <a:r>
              <a:rPr lang="en-US" dirty="0" smtClean="0"/>
              <a:t>instead </a:t>
            </a:r>
            <a:r>
              <a:rPr lang="en-US" dirty="0"/>
              <a:t>of using drugs or </a:t>
            </a:r>
            <a:r>
              <a:rPr lang="en-US" dirty="0" smtClean="0"/>
              <a:t>surgery</a:t>
            </a:r>
          </a:p>
          <a:p>
            <a:r>
              <a:rPr lang="en-US" dirty="0" smtClean="0"/>
              <a:t>Types </a:t>
            </a:r>
            <a:r>
              <a:rPr lang="en-US" dirty="0"/>
              <a:t>of gene </a:t>
            </a:r>
            <a:r>
              <a:rPr lang="en-US" dirty="0" smtClean="0"/>
              <a:t>therapy: </a:t>
            </a:r>
            <a:r>
              <a:rPr lang="en-US" sz="2400" b="1" u="sng" dirty="0"/>
              <a:t>Replacing or inactivate</a:t>
            </a:r>
            <a:r>
              <a:rPr lang="en-US" sz="2400" dirty="0"/>
              <a:t> a mutated gene that causes disease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b="1" dirty="0" smtClean="0"/>
              <a:t>3. </a:t>
            </a:r>
            <a:r>
              <a:rPr lang="en-US" sz="3200" b="1" dirty="0"/>
              <a:t>Cloning </a:t>
            </a:r>
            <a:r>
              <a:rPr lang="en-US" sz="3200" b="1" dirty="0" smtClean="0"/>
              <a:t>– </a:t>
            </a:r>
            <a:r>
              <a:rPr lang="en-US" dirty="0"/>
              <a:t>Creating genetically IDENTICAL copies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dol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268" y="3196628"/>
            <a:ext cx="1310110" cy="134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http://www.goldiesroom.org/Multimedia/Bio_Images/14%20Mitosis%20and%20Asexual/08%20Cloning%20Over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r="1952" b="3208"/>
          <a:stretch/>
        </p:blipFill>
        <p:spPr bwMode="auto">
          <a:xfrm>
            <a:off x="622835" y="3231875"/>
            <a:ext cx="5759858" cy="3476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8878988" y="4938533"/>
            <a:ext cx="3230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Ex: </a:t>
            </a:r>
            <a:r>
              <a:rPr lang="en-US" b="1" u="sng" dirty="0"/>
              <a:t>Dolly</a:t>
            </a:r>
            <a:r>
              <a:rPr lang="en-US" dirty="0"/>
              <a:t> (1996-2003)- it took 276 attempts before successful</a:t>
            </a:r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227556"/>
            <a:ext cx="10515600" cy="6822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4. Stem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97527"/>
            <a:ext cx="11795760" cy="5515568"/>
          </a:xfrm>
        </p:spPr>
        <p:txBody>
          <a:bodyPr>
            <a:normAutofit/>
          </a:bodyPr>
          <a:lstStyle/>
          <a:p>
            <a:r>
              <a:rPr lang="en-US" altLang="en-US" b="1" u="sng" dirty="0">
                <a:solidFill>
                  <a:srgbClr val="7030A0"/>
                </a:solidFill>
                <a:sym typeface="Wingdings" panose="05000000000000000000" pitchFamily="2" charset="2"/>
              </a:rPr>
              <a:t>Stem cells</a:t>
            </a:r>
            <a:r>
              <a:rPr lang="en-US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: </a:t>
            </a:r>
            <a:r>
              <a:rPr lang="en-US" altLang="en-US" dirty="0">
                <a:sym typeface="Wingdings" panose="05000000000000000000" pitchFamily="2" charset="2"/>
              </a:rPr>
              <a:t>can reproduce itself indefinitely and produce other specialized cells</a:t>
            </a:r>
          </a:p>
          <a:p>
            <a:pPr lvl="1"/>
            <a:r>
              <a:rPr lang="en-US" altLang="en-US" sz="2800" dirty="0">
                <a:sym typeface="Wingdings" panose="05000000000000000000" pitchFamily="2" charset="2"/>
              </a:rPr>
              <a:t>Zygote = </a:t>
            </a:r>
            <a:r>
              <a:rPr lang="en-US" altLang="en-US" sz="2800" dirty="0">
                <a:solidFill>
                  <a:schemeClr val="accent6"/>
                </a:solidFill>
                <a:sym typeface="Wingdings" panose="05000000000000000000" pitchFamily="2" charset="2"/>
              </a:rPr>
              <a:t>totipotent</a:t>
            </a:r>
            <a:r>
              <a:rPr lang="en-US" altLang="en-US" sz="2800" dirty="0">
                <a:sym typeface="Wingdings" panose="05000000000000000000" pitchFamily="2" charset="2"/>
              </a:rPr>
              <a:t> (</a:t>
            </a:r>
            <a:r>
              <a:rPr lang="en-US" altLang="en-US" sz="2800" i="1" dirty="0">
                <a:sym typeface="Wingdings" panose="05000000000000000000" pitchFamily="2" charset="2"/>
              </a:rPr>
              <a:t>any</a:t>
            </a:r>
            <a:r>
              <a:rPr lang="en-US" altLang="en-US" sz="2800" dirty="0">
                <a:sym typeface="Wingdings" panose="05000000000000000000" pitchFamily="2" charset="2"/>
              </a:rPr>
              <a:t> type of cell)</a:t>
            </a:r>
          </a:p>
          <a:p>
            <a:pPr lvl="1"/>
            <a:r>
              <a:rPr lang="en-US" altLang="en-US" sz="2800" dirty="0">
                <a:sym typeface="Wingdings" panose="05000000000000000000" pitchFamily="2" charset="2"/>
              </a:rPr>
              <a:t>Embryonic stem cells = </a:t>
            </a:r>
            <a:r>
              <a:rPr lang="en-US" altLang="en-US" sz="2800" dirty="0">
                <a:solidFill>
                  <a:srgbClr val="FFC000"/>
                </a:solidFill>
                <a:sym typeface="Wingdings" panose="05000000000000000000" pitchFamily="2" charset="2"/>
              </a:rPr>
              <a:t>pluripotent</a:t>
            </a:r>
            <a:r>
              <a:rPr lang="en-US" altLang="en-US" sz="2800" dirty="0">
                <a:sym typeface="Wingdings" panose="05000000000000000000" pitchFamily="2" charset="2"/>
              </a:rPr>
              <a:t> (</a:t>
            </a:r>
            <a:r>
              <a:rPr lang="en-US" altLang="en-US" sz="2800" i="1" dirty="0">
                <a:sym typeface="Wingdings" panose="05000000000000000000" pitchFamily="2" charset="2"/>
              </a:rPr>
              <a:t>many</a:t>
            </a:r>
            <a:r>
              <a:rPr lang="en-US" altLang="en-US" sz="2800" dirty="0">
                <a:sym typeface="Wingdings" panose="05000000000000000000" pitchFamily="2" charset="2"/>
              </a:rPr>
              <a:t> cell types)</a:t>
            </a:r>
          </a:p>
          <a:p>
            <a:pPr lvl="1"/>
            <a:r>
              <a:rPr lang="en-US" altLang="en-US" sz="2800" dirty="0">
                <a:sym typeface="Wingdings" panose="05000000000000000000" pitchFamily="2" charset="2"/>
              </a:rPr>
              <a:t>Adult stem cells = </a:t>
            </a:r>
            <a:r>
              <a:rPr lang="en-US" altLang="en-US" sz="2800" dirty="0">
                <a:solidFill>
                  <a:srgbClr val="00B0F0"/>
                </a:solidFill>
                <a:sym typeface="Wingdings" panose="05000000000000000000" pitchFamily="2" charset="2"/>
              </a:rPr>
              <a:t>multipotent</a:t>
            </a:r>
            <a:r>
              <a:rPr lang="en-US" altLang="en-US" sz="2800" dirty="0">
                <a:sym typeface="Wingdings" panose="05000000000000000000" pitchFamily="2" charset="2"/>
              </a:rPr>
              <a:t> (a </a:t>
            </a:r>
            <a:r>
              <a:rPr lang="en-US" altLang="en-US" sz="2800" i="1" dirty="0">
                <a:sym typeface="Wingdings" panose="05000000000000000000" pitchFamily="2" charset="2"/>
              </a:rPr>
              <a:t>few</a:t>
            </a:r>
            <a:r>
              <a:rPr lang="en-US" altLang="en-US" sz="2800" dirty="0">
                <a:sym typeface="Wingdings" panose="05000000000000000000" pitchFamily="2" charset="2"/>
              </a:rPr>
              <a:t> cell types) or induced pluripotent, </a:t>
            </a:r>
            <a:r>
              <a:rPr lang="en-US" altLang="en-US" sz="2800" dirty="0" err="1">
                <a:sym typeface="Wingdings" panose="05000000000000000000" pitchFamily="2" charset="2"/>
              </a:rPr>
              <a:t>iPS</a:t>
            </a:r>
            <a:r>
              <a:rPr lang="en-US" altLang="en-US" sz="2800" dirty="0">
                <a:sym typeface="Wingdings" panose="05000000000000000000" pitchFamily="2" charset="2"/>
              </a:rPr>
              <a:t> (forced to be pluripotent)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be used to generate virtually any type of specialized cell in the human </a:t>
            </a:r>
            <a:r>
              <a:rPr lang="en-US" dirty="0" smtClean="0"/>
              <a:t>body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goals to study </a:t>
            </a:r>
            <a:r>
              <a:rPr lang="en-US" dirty="0"/>
              <a:t>human development and to treat </a:t>
            </a:r>
            <a:r>
              <a:rPr lang="en-US" dirty="0" smtClean="0"/>
              <a:t>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0_21StemCell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2" y="274637"/>
            <a:ext cx="5357813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0" y="127001"/>
            <a:ext cx="2587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7030A0"/>
                </a:solidFill>
                <a:latin typeface="Arial" panose="020B0604020202020204" pitchFamily="34" charset="0"/>
              </a:rPr>
              <a:t>Embryonic vs. Adult stem cells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534400" y="274637"/>
            <a:ext cx="2993942" cy="8302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500" dirty="0" smtClean="0"/>
              <a:t>Using stem cells for disease treatment</a:t>
            </a:r>
            <a:endParaRPr lang="en-US" altLang="en-US" sz="3500" dirty="0"/>
          </a:p>
        </p:txBody>
      </p:sp>
      <p:pic>
        <p:nvPicPr>
          <p:cNvPr id="5" name="Picture 1" descr="20_22PluripotentStemCell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75" y="1244433"/>
            <a:ext cx="4830762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789"/>
            <a:ext cx="10515600" cy="474717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CRISPER</a:t>
            </a:r>
            <a:r>
              <a:rPr lang="en-US" dirty="0" smtClean="0"/>
              <a:t> – nuclease that cuts DNA at a sequence it is directed to</a:t>
            </a:r>
          </a:p>
          <a:p>
            <a:pPr lvl="1"/>
            <a:r>
              <a:rPr lang="en-US" dirty="0"/>
              <a:t>Use guide RNA molecule to direct </a:t>
            </a:r>
          </a:p>
          <a:p>
            <a:pPr lvl="1"/>
            <a:r>
              <a:rPr lang="en-US" dirty="0"/>
              <a:t>Knock-out genes or insert </a:t>
            </a:r>
            <a:r>
              <a:rPr lang="en-US" dirty="0" smtClean="0"/>
              <a:t>genes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It is a molecule that finds a string of DNA code, locks on and makes a precision cut. And because scientists can tune it to target any genetic sequence, they can use it to turn genes off or replace them with new versions.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RNA interference (RNAi) </a:t>
            </a:r>
            <a:r>
              <a:rPr lang="en-US" dirty="0" smtClean="0"/>
              <a:t>– silence gene expression</a:t>
            </a:r>
          </a:p>
          <a:p>
            <a:pPr lvl="1"/>
            <a:r>
              <a:rPr lang="en-US" dirty="0" smtClean="0"/>
              <a:t>Analyze function of genes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Single nucleotide polymorphism (SNP) </a:t>
            </a:r>
            <a:r>
              <a:rPr lang="en-US" dirty="0" smtClean="0"/>
              <a:t>– a single base pair site where variation is found in at least 1% of the population</a:t>
            </a:r>
          </a:p>
          <a:p>
            <a:pPr lvl="1"/>
            <a:r>
              <a:rPr lang="en-US" dirty="0" smtClean="0"/>
              <a:t>Find genes that cause disorders, disease, and give specific treatment</a:t>
            </a:r>
          </a:p>
          <a:p>
            <a:pPr lvl="1"/>
            <a:r>
              <a:rPr lang="en-US" dirty="0" smtClean="0"/>
              <a:t>SNP is near a disease associated allele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876800" y="152401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smtClean="0"/>
              <a:t>GMO</a:t>
            </a:r>
            <a:endParaRPr lang="en-US" sz="4800" b="1" dirty="0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3" y="461357"/>
            <a:ext cx="2641600" cy="376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78941" y="1055400"/>
            <a:ext cx="7745506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insertion of DNA from one organism into another OR modification of DNA in order to achieve a desired trait</a:t>
            </a:r>
          </a:p>
          <a:p>
            <a:pPr lvl="0">
              <a:buFontTx/>
              <a:buChar char="•"/>
              <a:defRPr/>
            </a:pPr>
            <a:r>
              <a:rPr lang="en-US" sz="3200" b="1" u="sng" dirty="0">
                <a:latin typeface="+mn-lt"/>
              </a:rPr>
              <a:t>Aka: transgenic organisms</a:t>
            </a:r>
            <a:r>
              <a:rPr lang="en-US" sz="3200" b="1" dirty="0">
                <a:latin typeface="+mn-lt"/>
              </a:rPr>
              <a:t>:  </a:t>
            </a:r>
            <a:r>
              <a:rPr lang="en-US" sz="3200" dirty="0">
                <a:latin typeface="+mn-lt"/>
              </a:rPr>
              <a:t>contain functional recombinant DNA</a:t>
            </a:r>
          </a:p>
        </p:txBody>
      </p:sp>
      <p:pic>
        <p:nvPicPr>
          <p:cNvPr id="5" name="Picture 2" descr="glo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7014" y="4964843"/>
            <a:ext cx="2514600" cy="1676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70517" y="5994912"/>
            <a:ext cx="6425738" cy="646331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GloFish</a:t>
            </a:r>
            <a:r>
              <a:rPr lang="en-US" b="1" dirty="0">
                <a:solidFill>
                  <a:srgbClr val="7030A0"/>
                </a:solidFill>
              </a:rPr>
              <a:t>: World’s First Transgenic Pet</a:t>
            </a:r>
          </a:p>
          <a:p>
            <a:r>
              <a:rPr lang="en-US" dirty="0"/>
              <a:t>Genes from jellyfish and coral give the </a:t>
            </a:r>
            <a:r>
              <a:rPr lang="en-US" dirty="0" err="1">
                <a:hlinkClick r:id="rId4"/>
              </a:rPr>
              <a:t>GloFish</a:t>
            </a:r>
            <a:r>
              <a:rPr lang="en-US" dirty="0"/>
              <a:t> their vivid colors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Human Genome Project (HGP)</a:t>
            </a:r>
            <a:br>
              <a:rPr lang="en-US" dirty="0" smtClean="0"/>
            </a:br>
            <a:r>
              <a:rPr lang="en-US" sz="3600" dirty="0" smtClean="0"/>
              <a:t>Francis Collins (NIH) &amp; Jay Craig </a:t>
            </a:r>
            <a:r>
              <a:rPr lang="en-US" sz="3600" dirty="0" err="1" smtClean="0"/>
              <a:t>Ventor</a:t>
            </a:r>
            <a:r>
              <a:rPr lang="en-US" sz="3600" dirty="0" smtClean="0"/>
              <a:t> (Celera)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16130" y="1447800"/>
            <a:ext cx="11737571" cy="50292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/>
              <a:t>1.) HGP = </a:t>
            </a:r>
            <a:r>
              <a:rPr lang="en-US" b="1" u="sng" dirty="0" smtClean="0"/>
              <a:t>Map</a:t>
            </a:r>
            <a:r>
              <a:rPr lang="en-US" dirty="0" smtClean="0"/>
              <a:t> of all 30,000 genes on the 46 human chromosomes (1988-2003)</a:t>
            </a:r>
          </a:p>
          <a:p>
            <a:pPr lvl="1" eaLnBrk="1" hangingPunct="1"/>
            <a:r>
              <a:rPr lang="en-US" dirty="0" smtClean="0"/>
              <a:t>Information has led to many advances in the fields of medicine, agriculture, bio-engineering</a:t>
            </a:r>
          </a:p>
          <a:p>
            <a:pPr marL="0" indent="0">
              <a:buNone/>
            </a:pPr>
            <a:r>
              <a:rPr lang="en-US" altLang="en-US" dirty="0" smtClean="0"/>
              <a:t>2.) An </a:t>
            </a:r>
            <a:r>
              <a:rPr lang="en-US" altLang="en-US" dirty="0"/>
              <a:t>organism’s</a:t>
            </a:r>
            <a:r>
              <a:rPr lang="en-US" altLang="en-US" b="1" u="sng" dirty="0"/>
              <a:t> genome </a:t>
            </a:r>
            <a:r>
              <a:rPr lang="en-US" altLang="en-US" dirty="0"/>
              <a:t>is the total DNA in the nucleus of each </a:t>
            </a:r>
            <a:r>
              <a:rPr lang="en-US" altLang="en-US" dirty="0" smtClean="0"/>
              <a:t>cell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dirty="0"/>
              <a:t>The human genome contains </a:t>
            </a:r>
            <a:r>
              <a:rPr lang="en-US" dirty="0" err="1"/>
              <a:t>approx</a:t>
            </a:r>
            <a:r>
              <a:rPr lang="en-US" dirty="0"/>
              <a:t> 3 billion </a:t>
            </a:r>
            <a:r>
              <a:rPr lang="en-US" b="1" dirty="0">
                <a:solidFill>
                  <a:schemeClr val="accent2"/>
                </a:solidFill>
              </a:rPr>
              <a:t>nucleotide bases</a:t>
            </a:r>
            <a:r>
              <a:rPr lang="en-US" dirty="0"/>
              <a:t> </a:t>
            </a:r>
          </a:p>
          <a:p>
            <a:r>
              <a:rPr lang="en-US" dirty="0"/>
              <a:t>The average gene is made up of </a:t>
            </a:r>
            <a:r>
              <a:rPr lang="en-US" b="1" dirty="0">
                <a:solidFill>
                  <a:schemeClr val="folHlink"/>
                </a:solidFill>
              </a:rPr>
              <a:t>3000 bases</a:t>
            </a:r>
            <a:r>
              <a:rPr lang="en-US" dirty="0"/>
              <a:t>, but sizes of genes vary greatly.</a:t>
            </a:r>
          </a:p>
          <a:p>
            <a:r>
              <a:rPr lang="en-US" dirty="0"/>
              <a:t>The total number of genes is estimated at around </a:t>
            </a:r>
            <a:r>
              <a:rPr lang="en-US" b="1" dirty="0">
                <a:solidFill>
                  <a:schemeClr val="hlink"/>
                </a:solidFill>
              </a:rPr>
              <a:t>30000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808000"/>
                </a:solidFill>
              </a:rPr>
              <a:t>99.9%</a:t>
            </a:r>
            <a:r>
              <a:rPr lang="en-US" dirty="0"/>
              <a:t> nucleotide bases are exactly the same in all </a:t>
            </a:r>
            <a:r>
              <a:rPr lang="en-US" dirty="0" smtClean="0"/>
              <a:t>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12025" y="399905"/>
            <a:ext cx="8686800" cy="498598"/>
          </a:xfrm>
        </p:spPr>
        <p:txBody>
          <a:bodyPr vert="horz" lIns="0" tIns="0" rIns="0" bIns="0" rtlCol="0" anchor="t">
            <a:spAutoFit/>
          </a:bodyPr>
          <a:lstStyle/>
          <a:p>
            <a:pPr eaLnBrk="1" hangingPunct="1"/>
            <a:r>
              <a:rPr lang="en-US" sz="3600" b="1" dirty="0">
                <a:latin typeface="Arial" pitchFamily="34" charset="0"/>
              </a:rPr>
              <a:t>Common GM Foods</a:t>
            </a:r>
          </a:p>
        </p:txBody>
      </p:sp>
      <p:sp>
        <p:nvSpPr>
          <p:cNvPr id="22531" name="Rectangle 14"/>
          <p:cNvSpPr>
            <a:spLocks noChangeArrowheads="1"/>
          </p:cNvSpPr>
          <p:nvPr/>
        </p:nvSpPr>
        <p:spPr bwMode="auto">
          <a:xfrm>
            <a:off x="691342" y="998913"/>
            <a:ext cx="35052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i="1" dirty="0"/>
              <a:t>Products</a:t>
            </a:r>
            <a:r>
              <a:rPr lang="en-US" sz="2800" dirty="0"/>
              <a:t>	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**Corn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Canola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Potatoes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Tomatoes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Squash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**Soybeans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Flax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/>
              <a:t>**Cotton</a:t>
            </a:r>
            <a:endParaRPr lang="en-US" sz="800" dirty="0"/>
          </a:p>
          <a:p>
            <a:pPr marL="457200" indent="-457200">
              <a:buFontTx/>
              <a:buChar char="•"/>
            </a:pPr>
            <a:r>
              <a:rPr lang="en-US" sz="2800" dirty="0" err="1"/>
              <a:t>Sugarbeets</a:t>
            </a:r>
            <a:endParaRPr lang="en-US" sz="800" dirty="0"/>
          </a:p>
          <a:p>
            <a:pPr marL="457200" indent="-457200">
              <a:buFontTx/>
              <a:buChar char="•"/>
            </a:pPr>
            <a:endParaRPr lang="en-US" sz="2800" dirty="0"/>
          </a:p>
        </p:txBody>
      </p:sp>
      <p:pic>
        <p:nvPicPr>
          <p:cNvPr id="22532" name="Picture 16" descr="http://www.bare-essentials.com.au/wp-content/uploads/2012/02/gmf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39" y="1196459"/>
            <a:ext cx="5216415" cy="256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5872" y="4851863"/>
            <a:ext cx="5793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Experts say 60% to 70% of processed foods on U.S. grocery shelves have genetically modified ingredients.</a:t>
            </a:r>
          </a:p>
        </p:txBody>
      </p:sp>
    </p:spTree>
    <p:extLst>
      <p:ext uri="{BB962C8B-B14F-4D97-AF65-F5344CB8AC3E}">
        <p14:creationId xmlns:p14="http://schemas.microsoft.com/office/powerpoint/2010/main" val="9471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304801"/>
            <a:ext cx="4110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000" dirty="0"/>
              <a:t>GMO in Medicine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7582" y="1006476"/>
            <a:ext cx="8152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dirty="0">
                <a:cs typeface="Courier New" pitchFamily="49" charset="0"/>
              </a:rPr>
              <a:t>Insulin (e.g., </a:t>
            </a:r>
            <a:r>
              <a:rPr lang="en-US" sz="2800" dirty="0" err="1">
                <a:cs typeface="Courier New" pitchFamily="49" charset="0"/>
              </a:rPr>
              <a:t>SemBioSys</a:t>
            </a:r>
            <a:r>
              <a:rPr lang="en-US" sz="2800" dirty="0">
                <a:cs typeface="Courier New" pitchFamily="49" charset="0"/>
              </a:rPr>
              <a:t> Genetics </a:t>
            </a:r>
            <a:r>
              <a:rPr lang="en-US" sz="2800" dirty="0" err="1">
                <a:cs typeface="Courier New" pitchFamily="49" charset="0"/>
              </a:rPr>
              <a:t>Inc</a:t>
            </a:r>
            <a:r>
              <a:rPr lang="en-US" sz="2800" dirty="0">
                <a:cs typeface="Courier New" pitchFamily="49" charset="0"/>
              </a:rPr>
              <a:t>- </a:t>
            </a:r>
            <a:r>
              <a:rPr lang="en-US" sz="2800" dirty="0" err="1">
                <a:cs typeface="Courier New" pitchFamily="49" charset="0"/>
              </a:rPr>
              <a:t>saflower</a:t>
            </a:r>
            <a:r>
              <a:rPr lang="en-US" sz="2800" dirty="0">
                <a:cs typeface="Courier New" pitchFamily="49" charset="0"/>
              </a:rPr>
              <a:t>) </a:t>
            </a:r>
            <a:endParaRPr lang="en-US" sz="3200" dirty="0">
              <a:cs typeface="Courier New" pitchFamily="49" charset="0"/>
            </a:endParaRPr>
          </a:p>
          <a:p>
            <a:pPr eaLnBrk="1" hangingPunct="1">
              <a:buFontTx/>
              <a:buChar char="•"/>
            </a:pPr>
            <a:r>
              <a:rPr lang="en-US" sz="3200" dirty="0">
                <a:cs typeface="Courier New" pitchFamily="49" charset="0"/>
              </a:rPr>
              <a:t>Clotting factors</a:t>
            </a:r>
          </a:p>
          <a:p>
            <a:pPr eaLnBrk="1" hangingPunct="1">
              <a:buFontTx/>
              <a:buChar char="•"/>
            </a:pPr>
            <a:r>
              <a:rPr lang="en-US" sz="3200" dirty="0" err="1">
                <a:cs typeface="Courier New" pitchFamily="49" charset="0"/>
              </a:rPr>
              <a:t>Atryn</a:t>
            </a:r>
            <a:r>
              <a:rPr lang="en-US" sz="3200" dirty="0">
                <a:cs typeface="Courier New" pitchFamily="49" charset="0"/>
              </a:rPr>
              <a:t> (anticoagulant</a:t>
            </a:r>
            <a:r>
              <a:rPr lang="en-US" sz="3200" dirty="0" smtClean="0">
                <a:cs typeface="Courier New" pitchFamily="49" charset="0"/>
              </a:rPr>
              <a:t>).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cs typeface="Courier New" pitchFamily="49" charset="0"/>
              </a:rPr>
              <a:t>Edible vaccines – </a:t>
            </a:r>
            <a:r>
              <a:rPr lang="en-US" sz="2000" dirty="0" smtClean="0">
                <a:cs typeface="Courier New" pitchFamily="49" charset="0"/>
              </a:rPr>
              <a:t>some problems with dosage and immune tolerance. 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cs typeface="Courier New" pitchFamily="49" charset="0"/>
              </a:rPr>
              <a:t>Cancer </a:t>
            </a:r>
            <a:r>
              <a:rPr lang="en-US" sz="3200" dirty="0">
                <a:cs typeface="Courier New" pitchFamily="49" charset="0"/>
              </a:rPr>
              <a:t>fighting eggs- </a:t>
            </a:r>
            <a:r>
              <a:rPr lang="en-US" dirty="0">
                <a:cs typeface="Courier New" pitchFamily="49" charset="0"/>
              </a:rPr>
              <a:t>interferon </a:t>
            </a:r>
            <a:r>
              <a:rPr lang="en-US" dirty="0" smtClean="0">
                <a:cs typeface="Courier New" pitchFamily="49" charset="0"/>
              </a:rPr>
              <a:t>Beta limited to some forms of malignant skin cancers and a few other diseases. </a:t>
            </a:r>
            <a:endParaRPr lang="en-US" dirty="0">
              <a:cs typeface="Courier New" pitchFamily="49" charset="0"/>
            </a:endParaRPr>
          </a:p>
          <a:p>
            <a:pPr eaLnBrk="1" hangingPunct="1">
              <a:buFontTx/>
              <a:buChar char="•"/>
            </a:pPr>
            <a:endParaRPr lang="en-US" sz="3200" dirty="0">
              <a:cs typeface="Courier New" pitchFamily="49" charset="0"/>
            </a:endParaRPr>
          </a:p>
        </p:txBody>
      </p:sp>
      <p:pic>
        <p:nvPicPr>
          <p:cNvPr id="10249" name="Picture 28" descr="eg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53" y="4696856"/>
            <a:ext cx="2667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6842126" y="1563689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>
              <a:cs typeface="Courier New" pitchFamily="49" charset="0"/>
            </a:endParaRPr>
          </a:p>
          <a:p>
            <a:pPr eaLnBrk="1" hangingPunct="1"/>
            <a:endParaRPr lang="en-US"/>
          </a:p>
        </p:txBody>
      </p:sp>
      <p:pic>
        <p:nvPicPr>
          <p:cNvPr id="10252" name="Picture 35" descr="http://www.forestryimages.org/images/768x512/5363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56" y="871905"/>
            <a:ext cx="33528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current uses of Farming  </a:t>
            </a:r>
            <a:br>
              <a:rPr lang="en-US" dirty="0" smtClean="0"/>
            </a:br>
            <a:r>
              <a:rPr lang="en-US" dirty="0" smtClean="0"/>
              <a:t>GMO Medicine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1. </a:t>
            </a:r>
            <a:r>
              <a:rPr lang="en-US" dirty="0" err="1">
                <a:hlinkClick r:id="rId2"/>
              </a:rPr>
              <a:t>Mapp</a:t>
            </a:r>
            <a:r>
              <a:rPr lang="en-US" dirty="0">
                <a:hlinkClick r:id="rId2"/>
              </a:rPr>
              <a:t> Biopharmaceutical, Inc.</a:t>
            </a:r>
            <a:r>
              <a:rPr lang="en-US" dirty="0"/>
              <a:t> – Using tobacco plants to make components of Ebola vaccine </a:t>
            </a:r>
            <a:r>
              <a:rPr lang="en-US" dirty="0" err="1"/>
              <a:t>ZMapp</a:t>
            </a:r>
            <a:r>
              <a:rPr lang="en-US" baseline="30000" dirty="0" err="1"/>
              <a:t>TM</a:t>
            </a:r>
            <a:r>
              <a:rPr lang="en-US" baseline="30000" dirty="0"/>
              <a:t>.</a:t>
            </a:r>
            <a:endParaRPr lang="en-US" dirty="0"/>
          </a:p>
          <a:p>
            <a:r>
              <a:rPr lang="en-US" dirty="0"/>
              <a:t>2. </a:t>
            </a:r>
            <a:r>
              <a:rPr lang="en-US" dirty="0" err="1">
                <a:hlinkClick r:id="rId3"/>
              </a:rPr>
              <a:t>Medicago</a:t>
            </a:r>
            <a:r>
              <a:rPr lang="en-US" dirty="0"/>
              <a:t> – Making vaccines against viruses (e.g., influenza and HIV) using tobacco plants.</a:t>
            </a:r>
          </a:p>
          <a:p>
            <a:r>
              <a:rPr lang="en-US" dirty="0"/>
              <a:t>3. </a:t>
            </a:r>
            <a:r>
              <a:rPr lang="en-US" dirty="0" err="1">
                <a:hlinkClick r:id="rId4"/>
              </a:rPr>
              <a:t>Ventria</a:t>
            </a:r>
            <a:r>
              <a:rPr lang="en-US" dirty="0">
                <a:hlinkClick r:id="rId4"/>
              </a:rPr>
              <a:t> Bioscience</a:t>
            </a:r>
            <a:r>
              <a:rPr lang="en-US" dirty="0"/>
              <a:t> – Making human </a:t>
            </a:r>
            <a:r>
              <a:rPr lang="en-US" dirty="0" err="1"/>
              <a:t>lactoferrin</a:t>
            </a:r>
            <a:r>
              <a:rPr lang="en-US" dirty="0"/>
              <a:t> (VEN 100) in rice as treatment against antibiotic-associated diarrhea.</a:t>
            </a:r>
          </a:p>
          <a:p>
            <a:r>
              <a:rPr lang="en-US" dirty="0"/>
              <a:t>4. </a:t>
            </a:r>
            <a:r>
              <a:rPr lang="en-US" dirty="0">
                <a:hlinkClick r:id="rId5"/>
              </a:rPr>
              <a:t>Planet Biotechnology</a:t>
            </a:r>
            <a:r>
              <a:rPr lang="en-US" dirty="0"/>
              <a:t> – Using plants to produce treatment of </a:t>
            </a:r>
            <a:r>
              <a:rPr lang="en-US" dirty="0">
                <a:hlinkClick r:id="rId6"/>
              </a:rPr>
              <a:t>MERS coronavirus</a:t>
            </a:r>
            <a:r>
              <a:rPr lang="en-US" dirty="0"/>
              <a:t> 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://deltafarmpress.com/site-files/deltafarmpress.com/files/imagecache/large_img/uploads/2012/11/side-side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46" y="1132959"/>
            <a:ext cx="2440955" cy="137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1694" y="1073958"/>
            <a:ext cx="6928209" cy="4960938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altLang="en-US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Transgenic PLANTS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Disease-resistant and insect-resistant crops</a:t>
            </a:r>
          </a:p>
          <a:p>
            <a:pPr lvl="0">
              <a:lnSpc>
                <a:spcPct val="90000"/>
              </a:lnSpc>
            </a:pPr>
            <a:r>
              <a:rPr lang="en-US" b="1" u="sng" dirty="0" smtClean="0"/>
              <a:t>B.t</a:t>
            </a:r>
            <a:r>
              <a:rPr lang="en-US" b="1" u="sng" dirty="0"/>
              <a:t>. </a:t>
            </a:r>
            <a:r>
              <a:rPr lang="en-US" b="1" u="sng" dirty="0" smtClean="0"/>
              <a:t>crops </a:t>
            </a:r>
            <a:r>
              <a:rPr lang="en-US" dirty="0"/>
              <a:t>–</a:t>
            </a:r>
            <a:r>
              <a:rPr lang="en-US" i="1" dirty="0"/>
              <a:t> Bacillus </a:t>
            </a:r>
            <a:r>
              <a:rPr lang="en-US" i="1" dirty="0" err="1"/>
              <a:t>thuringiensis</a:t>
            </a:r>
            <a:r>
              <a:rPr lang="en-US" dirty="0"/>
              <a:t> bacteria make a toxin against insects – natural insecticide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Hardier fruit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Nutrient enhanced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52400"/>
            <a:ext cx="89868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105400"/>
            <a:ext cx="3003698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6248400"/>
            <a:ext cx="4495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Kills caterpillars but not poisonous to humans</a:t>
            </a:r>
          </a:p>
          <a:p>
            <a:r>
              <a:rPr lang="en-US" sz="1100" dirty="0">
                <a:hlinkClick r:id="rId6"/>
              </a:rPr>
              <a:t>http://www.nature.com/cr/journal/v12/n2/full/7290120a.html</a:t>
            </a:r>
            <a:r>
              <a:rPr lang="en-US" sz="1100" dirty="0"/>
              <a:t> </a:t>
            </a:r>
          </a:p>
        </p:txBody>
      </p:sp>
      <p:pic>
        <p:nvPicPr>
          <p:cNvPr id="10" name="Picture 2" descr="http://strawberryblu.com/wp-content/uploads/2011/08/Blue-450x3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76097"/>
            <a:ext cx="1318826" cy="10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1887" y="4167211"/>
            <a:ext cx="221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Frost-free strawberry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309571" y="2568843"/>
            <a:ext cx="2412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sz="1800" i="1" dirty="0"/>
              <a:t>Roundup ready crops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82001" y="2146129"/>
            <a:ext cx="1290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Soybean</a:t>
            </a:r>
          </a:p>
        </p:txBody>
      </p:sp>
      <p:pic>
        <p:nvPicPr>
          <p:cNvPr id="1026" name="Picture 2" descr="Image result for golden ri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16" y="5008334"/>
            <a:ext cx="2012950" cy="11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2483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Golden Rice</a:t>
            </a:r>
          </a:p>
        </p:txBody>
      </p:sp>
    </p:spTree>
    <p:extLst>
      <p:ext uri="{BB962C8B-B14F-4D97-AF65-F5344CB8AC3E}">
        <p14:creationId xmlns:p14="http://schemas.microsoft.com/office/powerpoint/2010/main" val="494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3765" y="1066800"/>
            <a:ext cx="5325035" cy="5715000"/>
          </a:xfrm>
        </p:spPr>
        <p:txBody>
          <a:bodyPr>
            <a:normAutofit lnSpcReduction="10000"/>
          </a:bodyPr>
          <a:lstStyle/>
          <a:p>
            <a:pPr marL="533400" indent="-533400" algn="ctr">
              <a:lnSpc>
                <a:spcPct val="80000"/>
              </a:lnSpc>
              <a:buNone/>
            </a:pPr>
            <a:endParaRPr lang="en-US" altLang="en-US" sz="2400" b="1" dirty="0">
              <a:solidFill>
                <a:srgbClr val="0000FF"/>
              </a:solidFill>
            </a:endParaRP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) TRANSGENIC ANIMALS</a:t>
            </a:r>
          </a:p>
          <a:p>
            <a:pPr marL="533400" indent="-533400">
              <a:lnSpc>
                <a:spcPct val="8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Fast Growing Foods</a:t>
            </a:r>
          </a:p>
          <a:p>
            <a:pPr marL="274320" indent="-274320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Chickens – more resistant to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infections (Bird Flu)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Cows – increase milk supply and leaner meat, less methane</a:t>
            </a:r>
          </a:p>
          <a:p>
            <a:pPr marL="274320" indent="-274320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Goats, sheep and pigs – produce human proteins in their milk,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biosteel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1" name="Picture 11" descr="chicken160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068310"/>
            <a:ext cx="131866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8991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364" t="3534" r="2419" b="2209"/>
          <a:stretch/>
        </p:blipFill>
        <p:spPr>
          <a:xfrm>
            <a:off x="6025082" y="1317625"/>
            <a:ext cx="2719931" cy="1942808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5400" y="3511560"/>
            <a:ext cx="1600201" cy="2783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http://scienceprogress.org/wp-content/uploads/2011/09/gmo_salmon_compa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58" y="5105400"/>
            <a:ext cx="2133600" cy="12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9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psnet.org/edcenter/K-12/TeachersGuide/PlantBiotechnology/Article%20Images/fig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4169" b="10474"/>
          <a:stretch>
            <a:fillRect/>
          </a:stretch>
        </p:blipFill>
        <p:spPr bwMode="auto">
          <a:xfrm>
            <a:off x="2743200" y="533400"/>
            <a:ext cx="632499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467601" y="5791201"/>
            <a:ext cx="1877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sz="3600" i="1" dirty="0" err="1"/>
              <a:t>Bt</a:t>
            </a:r>
            <a:r>
              <a:rPr lang="en-US" sz="3600" i="1" dirty="0"/>
              <a:t> crops</a:t>
            </a:r>
          </a:p>
        </p:txBody>
      </p:sp>
    </p:spTree>
    <p:extLst>
      <p:ext uri="{BB962C8B-B14F-4D97-AF65-F5344CB8AC3E}">
        <p14:creationId xmlns:p14="http://schemas.microsoft.com/office/powerpoint/2010/main" val="20661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950" y="11944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Biofuels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Bioremediation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8153400" y="2964827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7030A0"/>
                </a:solidFill>
              </a:rPr>
              <a:t>Algenol</a:t>
            </a:r>
            <a:r>
              <a:rPr lang="en-US" sz="2000" dirty="0">
                <a:solidFill>
                  <a:srgbClr val="7030A0"/>
                </a:solidFill>
              </a:rPr>
              <a:t> Biofuels</a:t>
            </a:r>
          </a:p>
        </p:txBody>
      </p:sp>
      <p:sp>
        <p:nvSpPr>
          <p:cNvPr id="11268" name="Rectangle 16"/>
          <p:cNvSpPr>
            <a:spLocks noChangeArrowheads="1"/>
          </p:cNvSpPr>
          <p:nvPr/>
        </p:nvSpPr>
        <p:spPr bwMode="auto">
          <a:xfrm>
            <a:off x="1524000" y="301783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  <a:p>
            <a:endParaRPr lang="en-US"/>
          </a:p>
        </p:txBody>
      </p:sp>
      <p:pic>
        <p:nvPicPr>
          <p:cNvPr id="11269" name="Picture 18" descr="http://gas2.org/files/2011/04/algae-to-fue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72" y="1320770"/>
            <a:ext cx="1937451" cy="153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0" descr="http://www.freereporter.info/wordpress/wp-content/uploads/2012/01/BIOFUE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84" y="2013221"/>
            <a:ext cx="1685413" cy="11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21"/>
          <p:cNvSpPr txBox="1">
            <a:spLocks noChangeArrowheads="1"/>
          </p:cNvSpPr>
          <p:nvPr/>
        </p:nvSpPr>
        <p:spPr bwMode="auto">
          <a:xfrm>
            <a:off x="3832076" y="2690633"/>
            <a:ext cx="283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7030A0"/>
                </a:solidFill>
              </a:rPr>
              <a:t>Rapeseed (</a:t>
            </a:r>
            <a:r>
              <a:rPr lang="en-US" sz="2000" i="1" dirty="0">
                <a:solidFill>
                  <a:srgbClr val="7030A0"/>
                </a:solidFill>
              </a:rPr>
              <a:t>i.e</a:t>
            </a:r>
            <a:r>
              <a:rPr lang="en-US" sz="2000" dirty="0">
                <a:solidFill>
                  <a:srgbClr val="7030A0"/>
                </a:solidFill>
              </a:rPr>
              <a:t>., canola</a:t>
            </a:r>
            <a:r>
              <a:rPr lang="en-US" sz="2000" dirty="0"/>
              <a:t>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400831" y="4388757"/>
            <a:ext cx="19316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 err="1">
                <a:cs typeface="Courier New" pitchFamily="49" charset="0"/>
              </a:rPr>
              <a:t>Enviropig</a:t>
            </a:r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i="1" dirty="0">
                <a:cs typeface="Courier New" pitchFamily="49" charset="0"/>
              </a:rPr>
              <a:t>i.e.,</a:t>
            </a:r>
            <a:r>
              <a:rPr lang="en-US" sz="2000" dirty="0">
                <a:cs typeface="Courier New" pitchFamily="49" charset="0"/>
              </a:rPr>
              <a:t> “</a:t>
            </a:r>
            <a:r>
              <a:rPr lang="en-US" sz="2000" dirty="0" err="1">
                <a:cs typeface="Courier New" pitchFamily="49" charset="0"/>
              </a:rPr>
              <a:t>Frankenswine</a:t>
            </a:r>
            <a:r>
              <a:rPr lang="en-US" sz="2000" dirty="0">
                <a:cs typeface="Courier New" pitchFamily="49" charset="0"/>
              </a:rPr>
              <a:t>”</a:t>
            </a:r>
          </a:p>
        </p:txBody>
      </p:sp>
      <p:pic>
        <p:nvPicPr>
          <p:cNvPr id="10" name="Picture 4" descr="Envirop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15" y="4341407"/>
            <a:ext cx="2087041" cy="166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01862" y="6192356"/>
            <a:ext cx="4469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indent="0"/>
            <a:r>
              <a:rPr lang="en-US" sz="2000" dirty="0">
                <a:solidFill>
                  <a:srgbClr val="00B050"/>
                </a:solidFill>
              </a:rPr>
              <a:t>Able to digest and process phosphate</a:t>
            </a:r>
          </a:p>
        </p:txBody>
      </p:sp>
      <p:pic>
        <p:nvPicPr>
          <p:cNvPr id="12" name="Picture 10" descr="genetically engineered poplar pla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2" y="4223773"/>
            <a:ext cx="2093680" cy="167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676401" y="5847596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indent="0"/>
            <a:r>
              <a:rPr lang="en-US" sz="2000" dirty="0">
                <a:solidFill>
                  <a:srgbClr val="00B050"/>
                </a:solidFill>
              </a:rPr>
              <a:t>Poplar trees remove groundwater contaminants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GMO’s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477764"/>
            <a:ext cx="768723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virus, disease tolerance; </a:t>
            </a:r>
            <a:r>
              <a:rPr lang="en-US" dirty="0" smtClean="0">
                <a:solidFill>
                  <a:srgbClr val="FF0000"/>
                </a:solidFill>
              </a:rPr>
              <a:t>so the plants grow better. </a:t>
            </a:r>
          </a:p>
          <a:p>
            <a:r>
              <a:rPr lang="en-US" dirty="0" smtClean="0"/>
              <a:t>Higher yield: </a:t>
            </a:r>
            <a:r>
              <a:rPr lang="en-US" sz="2400" dirty="0" smtClean="0">
                <a:solidFill>
                  <a:srgbClr val="FF0000"/>
                </a:solidFill>
              </a:rPr>
              <a:t>We can also grow crops in areas that were once inhospitable to plant growth</a:t>
            </a:r>
            <a:r>
              <a:rPr lang="en-US" sz="2400" dirty="0" smtClean="0"/>
              <a:t>. </a:t>
            </a:r>
          </a:p>
          <a:p>
            <a:r>
              <a:rPr lang="en-US" dirty="0" smtClean="0"/>
              <a:t>Nutrient enhancement</a:t>
            </a:r>
          </a:p>
          <a:p>
            <a:pPr marL="800100" lvl="3" indent="-342900"/>
            <a:r>
              <a:rPr lang="en-US" sz="2800" dirty="0"/>
              <a:t>Beta carotene (vitamin A) added to rice (golden rice</a:t>
            </a:r>
            <a:r>
              <a:rPr lang="en-US" sz="2800" dirty="0" smtClean="0"/>
              <a:t>) used to fight malnutrition world wide. </a:t>
            </a:r>
            <a:endParaRPr lang="en-US" sz="2800" dirty="0"/>
          </a:p>
          <a:p>
            <a:r>
              <a:rPr lang="en-US" dirty="0" smtClean="0"/>
              <a:t>Food security</a:t>
            </a:r>
          </a:p>
          <a:p>
            <a:pPr lvl="1"/>
            <a:r>
              <a:rPr lang="en-US" dirty="0" smtClean="0"/>
              <a:t>Drought/cold </a:t>
            </a:r>
            <a:r>
              <a:rPr lang="en-US" dirty="0"/>
              <a:t>Resistance</a:t>
            </a:r>
          </a:p>
          <a:p>
            <a:pPr lvl="1"/>
            <a:r>
              <a:rPr lang="en-US" dirty="0" smtClean="0"/>
              <a:t>Increase Shelf </a:t>
            </a:r>
            <a:r>
              <a:rPr lang="en-US" dirty="0"/>
              <a:t>life </a:t>
            </a:r>
            <a:r>
              <a:rPr lang="en-US" dirty="0" smtClean="0"/>
              <a:t>increases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16622" y="4873517"/>
            <a:ext cx="2023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sz="1800" i="1" dirty="0"/>
              <a:t>Golden rice</a:t>
            </a:r>
          </a:p>
        </p:txBody>
      </p:sp>
      <p:pic>
        <p:nvPicPr>
          <p:cNvPr id="5" name="Picture 4" descr="http://newsimg.bbc.co.uk/media/images/39374000/jpg/_39374112_rice_bbc_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66" y="5129104"/>
            <a:ext cx="1800384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globalization303.files.wordpress.com/2011/03/goldenr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12" y="3582599"/>
            <a:ext cx="1799908" cy="12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39801" y="2743201"/>
            <a:ext cx="2813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sz="1600" i="1" dirty="0"/>
              <a:t>Ice minus strawberries</a:t>
            </a:r>
          </a:p>
        </p:txBody>
      </p:sp>
      <p:pic>
        <p:nvPicPr>
          <p:cNvPr id="8" name="Picture 4" descr="http://www.alwaysfresh.com.au/system/tiny_mce_image/file/0000/0063/strawberries_507643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46749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1676400" y="17526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Allergies and immunity to vaccines etc. </a:t>
            </a:r>
          </a:p>
          <a:p>
            <a:r>
              <a:rPr lang="en-US" dirty="0" smtClean="0"/>
              <a:t>Gene transfer</a:t>
            </a:r>
          </a:p>
          <a:p>
            <a:r>
              <a:rPr lang="en-US" dirty="0" smtClean="0"/>
              <a:t>Out-crossing/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Accidental cross pollination </a:t>
            </a:r>
            <a:endParaRPr lang="en-US" dirty="0" smtClean="0"/>
          </a:p>
          <a:p>
            <a:r>
              <a:rPr lang="en-US" dirty="0" smtClean="0"/>
              <a:t>Super weeds</a:t>
            </a:r>
          </a:p>
          <a:p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Contaminating streams</a:t>
            </a:r>
          </a:p>
          <a:p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Biodiversity 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issues</a:t>
            </a:r>
          </a:p>
          <a:p>
            <a:r>
              <a:rPr lang="en-US" dirty="0">
                <a:cs typeface="Arial" pitchFamily="34" charset="0"/>
              </a:rPr>
              <a:t>Ownership of </a:t>
            </a:r>
            <a:r>
              <a:rPr lang="en-US" dirty="0" smtClean="0">
                <a:cs typeface="Arial" pitchFamily="34" charset="0"/>
              </a:rPr>
              <a:t>genes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4" name="Picture 4" descr="http://images3.wikia.nocookie.net/__cb20091118000049/villains/images/d/de/Audre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62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5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4"/>
          <a:stretch>
            <a:fillRect/>
          </a:stretch>
        </p:blipFill>
        <p:spPr bwMode="auto">
          <a:xfrm>
            <a:off x="2042257" y="3406589"/>
            <a:ext cx="6977919" cy="33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772400" cy="838200"/>
          </a:xfrm>
        </p:spPr>
        <p:txBody>
          <a:bodyPr/>
          <a:lstStyle/>
          <a:p>
            <a:r>
              <a:rPr lang="en-US" dirty="0" smtClean="0"/>
              <a:t>Out-crossing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idx="1"/>
          </p:nvPr>
        </p:nvSpPr>
        <p:spPr>
          <a:xfrm>
            <a:off x="376518" y="1219200"/>
            <a:ext cx="11465858" cy="2819400"/>
          </a:xfrm>
        </p:spPr>
        <p:txBody>
          <a:bodyPr/>
          <a:lstStyle/>
          <a:p>
            <a:r>
              <a:rPr lang="en-US" dirty="0" smtClean="0"/>
              <a:t>Movement of genes from GM plants into conventional crops</a:t>
            </a:r>
          </a:p>
          <a:p>
            <a:r>
              <a:rPr lang="en-US" dirty="0" smtClean="0"/>
              <a:t>Mixing crops from conventional seeds with those grown using GM crops</a:t>
            </a:r>
          </a:p>
          <a:p>
            <a:pPr marL="342900" lvl="1" indent="-342900"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cs typeface="Arial" pitchFamily="34" charset="0"/>
              </a:rPr>
              <a:t>Monsanto Lawsuits</a:t>
            </a:r>
          </a:p>
        </p:txBody>
      </p:sp>
    </p:spTree>
    <p:extLst>
      <p:ext uri="{BB962C8B-B14F-4D97-AF65-F5344CB8AC3E}">
        <p14:creationId xmlns:p14="http://schemas.microsoft.com/office/powerpoint/2010/main" val="24864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076" y="762001"/>
            <a:ext cx="9703724" cy="5364163"/>
          </a:xfrm>
        </p:spPr>
        <p:txBody>
          <a:bodyPr>
            <a:normAutofit/>
          </a:bodyPr>
          <a:lstStyle/>
          <a:p>
            <a:r>
              <a:rPr lang="en-US" dirty="0"/>
              <a:t>As of September 2007 the complete sequence was known of,</a:t>
            </a:r>
          </a:p>
          <a:p>
            <a:endParaRPr lang="en-US" dirty="0"/>
          </a:p>
          <a:p>
            <a:pPr lvl="1"/>
            <a:r>
              <a:rPr lang="en-US" sz="3000" b="1" dirty="0">
                <a:solidFill>
                  <a:schemeClr val="accent2"/>
                </a:solidFill>
              </a:rPr>
              <a:t>1879 viruses</a:t>
            </a:r>
            <a:r>
              <a:rPr lang="en-US" sz="3000" dirty="0"/>
              <a:t>,</a:t>
            </a:r>
          </a:p>
          <a:p>
            <a:pPr lvl="1"/>
            <a:r>
              <a:rPr lang="en-US" sz="3000" b="1" dirty="0">
                <a:solidFill>
                  <a:schemeClr val="hlink"/>
                </a:solidFill>
              </a:rPr>
              <a:t>577 bacterial species</a:t>
            </a:r>
            <a:r>
              <a:rPr lang="en-US" sz="3000" dirty="0"/>
              <a:t>, and</a:t>
            </a:r>
          </a:p>
          <a:p>
            <a:pPr lvl="1"/>
            <a:r>
              <a:rPr lang="en-US" sz="3000" b="1" dirty="0">
                <a:solidFill>
                  <a:schemeClr val="folHlink"/>
                </a:solidFill>
              </a:rPr>
              <a:t>roughly 23 eukaryotic species</a:t>
            </a:r>
            <a:r>
              <a:rPr lang="en-US" sz="3000" dirty="0"/>
              <a:t> (of which about half are fungi).</a:t>
            </a:r>
          </a:p>
          <a:p>
            <a:pPr marL="457200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91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9"/>
          <a:stretch>
            <a:fillRect/>
          </a:stretch>
        </p:blipFill>
        <p:spPr bwMode="auto">
          <a:xfrm>
            <a:off x="2747682" y="3452532"/>
            <a:ext cx="6952130" cy="314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Weeds</a:t>
            </a:r>
          </a:p>
        </p:txBody>
      </p:sp>
      <p:sp>
        <p:nvSpPr>
          <p:cNvPr id="35844" name="Content Placeholder 3"/>
          <p:cNvSpPr>
            <a:spLocks noGrp="1"/>
          </p:cNvSpPr>
          <p:nvPr>
            <p:ph idx="1"/>
          </p:nvPr>
        </p:nvSpPr>
        <p:spPr>
          <a:xfrm>
            <a:off x="322729" y="1676400"/>
            <a:ext cx="11779624" cy="4343400"/>
          </a:xfrm>
        </p:spPr>
        <p:txBody>
          <a:bodyPr/>
          <a:lstStyle/>
          <a:p>
            <a:r>
              <a:rPr lang="en-US" dirty="0" smtClean="0"/>
              <a:t>A wild plant that has been pollinated by GM plant and contains resistance</a:t>
            </a:r>
          </a:p>
          <a:p>
            <a:r>
              <a:rPr lang="en-US" dirty="0" smtClean="0"/>
              <a:t>Certain invasive grasses are resistant </a:t>
            </a:r>
          </a:p>
          <a:p>
            <a:pPr lvl="1"/>
            <a:r>
              <a:rPr lang="en-US" dirty="0" smtClean="0"/>
              <a:t>Common </a:t>
            </a:r>
            <a:r>
              <a:rPr lang="en-US" dirty="0" err="1" smtClean="0"/>
              <a:t>ragwed</a:t>
            </a:r>
            <a:r>
              <a:rPr lang="en-US" dirty="0" smtClean="0"/>
              <a:t>, </a:t>
            </a:r>
            <a:r>
              <a:rPr lang="en-US" dirty="0" err="1" smtClean="0"/>
              <a:t>italian</a:t>
            </a:r>
            <a:r>
              <a:rPr lang="en-US" dirty="0" smtClean="0"/>
              <a:t> ryegrass</a:t>
            </a:r>
          </a:p>
        </p:txBody>
      </p:sp>
    </p:spTree>
    <p:extLst>
      <p:ext uri="{BB962C8B-B14F-4D97-AF65-F5344CB8AC3E}">
        <p14:creationId xmlns:p14="http://schemas.microsoft.com/office/powerpoint/2010/main" val="8603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06187" y="1242646"/>
            <a:ext cx="11645153" cy="48712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cs typeface="Arial" panose="020B0604020202020204" pitchFamily="34" charset="0"/>
              </a:rPr>
              <a:t>Disease resistant crops</a:t>
            </a:r>
          </a:p>
          <a:p>
            <a:pPr eaLnBrk="1" hangingPunct="1"/>
            <a:r>
              <a:rPr lang="en-US" sz="3200" u="sng" dirty="0">
                <a:cs typeface="Arial" panose="020B0604020202020204" pitchFamily="34" charset="0"/>
              </a:rPr>
              <a:t>New</a:t>
            </a:r>
            <a:r>
              <a:rPr lang="en-US" sz="3200" dirty="0">
                <a:cs typeface="Arial" panose="020B0604020202020204" pitchFamily="34" charset="0"/>
              </a:rPr>
              <a:t> vaccines &amp; medications (insulin, human growth hormone)</a:t>
            </a:r>
          </a:p>
          <a:p>
            <a:pPr eaLnBrk="1" hangingPunct="1"/>
            <a:r>
              <a:rPr lang="en-US" sz="3200" u="sng" dirty="0">
                <a:cs typeface="Arial" panose="020B0604020202020204" pitchFamily="34" charset="0"/>
              </a:rPr>
              <a:t>Bigge</a:t>
            </a:r>
            <a:r>
              <a:rPr lang="en-US" sz="3200" dirty="0">
                <a:cs typeface="Arial" panose="020B0604020202020204" pitchFamily="34" charset="0"/>
              </a:rPr>
              <a:t>r livestock-</a:t>
            </a:r>
            <a:r>
              <a:rPr lang="en-US" sz="3200" dirty="0">
                <a:cs typeface="Arial" panose="020B0604020202020204" pitchFamily="34" charset="0"/>
                <a:sym typeface="Wingdings" pitchFamily="2" charset="2"/>
              </a:rPr>
              <a:t> more meat, milk, wool etc.</a:t>
            </a:r>
          </a:p>
          <a:p>
            <a:r>
              <a:rPr lang="en-US" sz="3200" dirty="0">
                <a:cs typeface="Arial" panose="020B0604020202020204" pitchFamily="34" charset="0"/>
                <a:sym typeface="Wingdings" pitchFamily="2" charset="2"/>
              </a:rPr>
              <a:t>Possible </a:t>
            </a:r>
            <a:r>
              <a:rPr lang="en-US" sz="3200" u="sng" dirty="0">
                <a:cs typeface="Arial" panose="020B0604020202020204" pitchFamily="34" charset="0"/>
                <a:sym typeface="Wingdings" pitchFamily="2" charset="2"/>
              </a:rPr>
              <a:t>cures</a:t>
            </a:r>
            <a:r>
              <a:rPr lang="en-US" sz="3200" dirty="0">
                <a:cs typeface="Arial" panose="020B0604020202020204" pitchFamily="34" charset="0"/>
                <a:sym typeface="Wingdings" pitchFamily="2" charset="2"/>
              </a:rPr>
              <a:t> for diseases</a:t>
            </a:r>
          </a:p>
          <a:p>
            <a:r>
              <a:rPr lang="en-US" sz="3200" dirty="0">
                <a:cs typeface="Arial" panose="020B0604020202020204" pitchFamily="34" charset="0"/>
                <a:sym typeface="Wingdings" pitchFamily="2" charset="2"/>
              </a:rPr>
              <a:t>Environmentally friendly organisms (</a:t>
            </a:r>
            <a:r>
              <a:rPr lang="en-US" sz="3200" dirty="0" err="1">
                <a:cs typeface="Arial" panose="020B0604020202020204" pitchFamily="34" charset="0"/>
                <a:sym typeface="Wingdings" pitchFamily="2" charset="2"/>
              </a:rPr>
              <a:t>envio</a:t>
            </a:r>
            <a:r>
              <a:rPr lang="en-US" sz="3200" dirty="0">
                <a:cs typeface="Arial" panose="020B0604020202020204" pitchFamily="34" charset="0"/>
                <a:sym typeface="Wingdings" pitchFamily="2" charset="2"/>
              </a:rPr>
              <a:t>-pig, less methane producing cows, </a:t>
            </a:r>
            <a:r>
              <a:rPr lang="en-US" sz="3200" dirty="0" err="1">
                <a:cs typeface="Arial" panose="020B0604020202020204" pitchFamily="34" charset="0"/>
                <a:sym typeface="Wingdings" pitchFamily="2" charset="2"/>
              </a:rPr>
              <a:t>etc</a:t>
            </a:r>
            <a:r>
              <a:rPr lang="en-US" sz="3200" dirty="0" smtClean="0">
                <a:cs typeface="Arial" panose="020B0604020202020204" pitchFamily="34" charset="0"/>
                <a:sym typeface="Wingdings" pitchFamily="2" charset="2"/>
              </a:rPr>
              <a:t>)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 PROS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77905" y="1143000"/>
            <a:ext cx="11698941" cy="54102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Unpredictable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technology is new &amp; no guarantee that products free of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side affects</a:t>
            </a: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Money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companies patent genes &amp; demand high prices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Unexpected impacts on the environment</a:t>
            </a: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weapons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Concerns over the safety and ethics of incorporating GMO’s into food for human consumption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Allergens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81104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 Cons</a:t>
            </a:r>
            <a:r>
              <a:rPr lang="en-US" b="1" i="1" u="sng" cap="all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:</a:t>
            </a:r>
            <a:endParaRPr lang="en-US" u="sng" dirty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7848600" cy="167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Ethics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How </a:t>
            </a:r>
            <a:r>
              <a:rPr lang="en-US" dirty="0"/>
              <a:t>much do we have a right to know</a:t>
            </a:r>
            <a:r>
              <a:rPr lang="en-US" dirty="0" smtClean="0"/>
              <a:t>?</a:t>
            </a:r>
          </a:p>
          <a:p>
            <a:r>
              <a:rPr lang="en-US" dirty="0"/>
              <a:t>How much do other folks have a right to know about us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0070C0"/>
                </a:solidFill>
                <a:cs typeface="Arial" pitchFamily="34" charset="0"/>
                <a:hlinkClick r:id="rId2"/>
              </a:rPr>
              <a:t>Ownership of </a:t>
            </a:r>
            <a:r>
              <a:rPr lang="en-US" dirty="0" smtClean="0">
                <a:solidFill>
                  <a:srgbClr val="0070C0"/>
                </a:solidFill>
                <a:cs typeface="Arial" pitchFamily="34" charset="0"/>
                <a:hlinkClick r:id="rId2"/>
              </a:rPr>
              <a:t>genes</a:t>
            </a:r>
            <a:r>
              <a:rPr lang="en-US" dirty="0" smtClean="0"/>
              <a:t>: Can </a:t>
            </a:r>
            <a:r>
              <a:rPr lang="en-US" dirty="0"/>
              <a:t>a gene be owned? An organism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r="44181" b="34021"/>
          <a:stretch/>
        </p:blipFill>
        <p:spPr bwMode="auto">
          <a:xfrm>
            <a:off x="391603" y="3016605"/>
            <a:ext cx="1295400" cy="102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t="10414" r="7376" b="21646"/>
          <a:stretch/>
        </p:blipFill>
        <p:spPr bwMode="auto">
          <a:xfrm>
            <a:off x="3067077" y="4994306"/>
            <a:ext cx="1333262" cy="186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636" y="5368895"/>
            <a:ext cx="107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GMO’s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34" y="4206119"/>
            <a:ext cx="3276600" cy="243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32813" r="4521"/>
          <a:stretch/>
        </p:blipFill>
        <p:spPr bwMode="auto">
          <a:xfrm>
            <a:off x="9829800" y="1538505"/>
            <a:ext cx="1686885" cy="25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2" r="1446" b="51322"/>
          <a:stretch/>
        </p:blipFill>
        <p:spPr bwMode="auto">
          <a:xfrm>
            <a:off x="6152012" y="2117019"/>
            <a:ext cx="2173976" cy="13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68469" r="56608" b="14103"/>
          <a:stretch/>
        </p:blipFill>
        <p:spPr bwMode="auto">
          <a:xfrm>
            <a:off x="2713884" y="2632720"/>
            <a:ext cx="1450730" cy="127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97932" y="502859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Monsanto Terminator Seed</a:t>
            </a:r>
          </a:p>
        </p:txBody>
      </p:sp>
    </p:spTree>
    <p:extLst>
      <p:ext uri="{BB962C8B-B14F-4D97-AF65-F5344CB8AC3E}">
        <p14:creationId xmlns:p14="http://schemas.microsoft.com/office/powerpoint/2010/main" val="35002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GENOMIC COMPARISONS</a:t>
            </a:r>
          </a:p>
        </p:txBody>
      </p:sp>
      <p:graphicFrame>
        <p:nvGraphicFramePr>
          <p:cNvPr id="100498" name="Group 146"/>
          <p:cNvGraphicFramePr>
            <a:graphicFrameLocks noGrp="1"/>
          </p:cNvGraphicFramePr>
          <p:nvPr>
            <p:ph idx="1"/>
          </p:nvPr>
        </p:nvGraphicFramePr>
        <p:xfrm>
          <a:off x="1981200" y="1371600"/>
          <a:ext cx="7620000" cy="5026344"/>
        </p:xfrm>
        <a:graphic>
          <a:graphicData uri="http://schemas.openxmlformats.org/drawingml/2006/table">
            <a:tbl>
              <a:tblPr/>
              <a:tblGrid>
                <a:gridCol w="31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Genome Size (Bases)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Estimated 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Human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Homo sapiens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billion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Laboratory mouse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musculus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 billion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Thale cress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 thaliana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Roundworm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 elegans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fly (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 melanogaster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Yeast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 cerevisiae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Bacterium (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E. coli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4.6 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Human immunodeficiency virus (HIV)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5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4800" b="1" i="1" cap="all" dirty="0"/>
              <a:t>Genetic Engineering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7819" y="1203158"/>
            <a:ext cx="11762508" cy="535004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Biotechnology refers to technology used to </a:t>
            </a:r>
            <a:r>
              <a:rPr lang="en-US" sz="3600" b="1" u="sng" dirty="0"/>
              <a:t>manipulate</a:t>
            </a:r>
            <a:r>
              <a:rPr lang="en-US" sz="3600" b="1" dirty="0"/>
              <a:t> </a:t>
            </a:r>
            <a:r>
              <a:rPr lang="en-US" sz="3600" dirty="0"/>
              <a:t>DNA</a:t>
            </a:r>
          </a:p>
          <a:p>
            <a:r>
              <a:rPr lang="en-US" sz="3600" dirty="0"/>
              <a:t>The procedures are often referred to as </a:t>
            </a:r>
            <a:r>
              <a:rPr lang="en-US" sz="3600" b="1" u="sng" dirty="0"/>
              <a:t>genetic </a:t>
            </a:r>
            <a:r>
              <a:rPr lang="en-US" sz="3600" b="1" u="sng" dirty="0" smtClean="0"/>
              <a:t>engineering</a:t>
            </a:r>
          </a:p>
          <a:p>
            <a:pPr lvl="0">
              <a:buNone/>
            </a:pPr>
            <a:endParaRPr lang="en-US" sz="3600" b="1" u="sng" dirty="0" smtClean="0"/>
          </a:p>
          <a:p>
            <a:pPr lvl="0">
              <a:buNone/>
            </a:pPr>
            <a:r>
              <a:rPr lang="en-US" sz="3200" b="1" u="sng" dirty="0" smtClean="0"/>
              <a:t>Recombinant </a:t>
            </a:r>
            <a:r>
              <a:rPr lang="en-US" sz="3200" b="1" u="sng" dirty="0"/>
              <a:t>DNA</a:t>
            </a:r>
            <a:r>
              <a:rPr lang="en-US" sz="3200" dirty="0"/>
              <a:t> refers to the DNA from the two </a:t>
            </a:r>
            <a:r>
              <a:rPr lang="en-US" sz="3200" cap="all" dirty="0"/>
              <a:t>different </a:t>
            </a:r>
            <a:r>
              <a:rPr lang="en-US" sz="3200" dirty="0"/>
              <a:t>organisms</a:t>
            </a:r>
            <a:endParaRPr lang="en-US" dirty="0"/>
          </a:p>
          <a:p>
            <a:pPr lvl="1"/>
            <a:r>
              <a:rPr lang="en-US" sz="2800" dirty="0"/>
              <a:t>Can be used for creating </a:t>
            </a:r>
            <a:r>
              <a:rPr lang="en-US" sz="2800" dirty="0">
                <a:solidFill>
                  <a:srgbClr val="FF0000"/>
                </a:solidFill>
              </a:rPr>
              <a:t>transgenic organisms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gene therapy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cloning</a:t>
            </a:r>
          </a:p>
          <a:p>
            <a:pPr lvl="1"/>
            <a:r>
              <a:rPr lang="en-US" altLang="en-US" sz="2800" dirty="0"/>
              <a:t>first used in the 1970’s with </a:t>
            </a:r>
            <a:r>
              <a:rPr lang="en-US" altLang="en-US" sz="2800" dirty="0" smtClean="0"/>
              <a:t>bacteria</a:t>
            </a:r>
          </a:p>
          <a:p>
            <a:r>
              <a:rPr lang="en-US" altLang="en-US" sz="3200" b="1" u="sng" dirty="0">
                <a:solidFill>
                  <a:srgbClr val="7030A0"/>
                </a:solidFill>
              </a:rPr>
              <a:t>Gene cloning</a:t>
            </a:r>
            <a:r>
              <a:rPr lang="en-US" altLang="en-US" sz="3200" dirty="0"/>
              <a:t>: process by which scientists can </a:t>
            </a:r>
            <a:r>
              <a:rPr lang="en-US" altLang="en-US" sz="3200" dirty="0" smtClean="0"/>
              <a:t>produce </a:t>
            </a:r>
            <a:r>
              <a:rPr lang="en-US" altLang="en-US" sz="3200" dirty="0"/>
              <a:t>multiple copies of specific segments of DNA that they can then work with in the </a:t>
            </a:r>
            <a:r>
              <a:rPr lang="en-US" altLang="en-US" sz="3200" dirty="0" smtClean="0"/>
              <a:t>lab</a:t>
            </a:r>
          </a:p>
          <a:p>
            <a:r>
              <a:rPr lang="en-US" sz="3200" b="1" u="sng" dirty="0">
                <a:solidFill>
                  <a:srgbClr val="7030A0"/>
                </a:solidFill>
                <a:ea typeface="ＭＳ Ｐゴシック" charset="-128"/>
              </a:rPr>
              <a:t>Transformation</a:t>
            </a:r>
            <a:r>
              <a:rPr lang="en-US" sz="3200" dirty="0">
                <a:ea typeface="ＭＳ Ｐゴシック" charset="-128"/>
              </a:rPr>
              <a:t>: bacteria takes up plasmid (w/gene of interest</a:t>
            </a:r>
            <a:r>
              <a:rPr lang="en-US" sz="3200" dirty="0" smtClean="0">
                <a:ea typeface="ＭＳ Ｐゴシック" charset="-128"/>
              </a:rPr>
              <a:t>)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61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87117" y="298450"/>
            <a:ext cx="8501398" cy="14795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Applications of DNA Technology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30442" y="2080653"/>
            <a:ext cx="9410533" cy="4203700"/>
          </a:xfrm>
        </p:spPr>
        <p:txBody>
          <a:bodyPr/>
          <a:lstStyle/>
          <a:p>
            <a:pPr marL="514350" indent="-514350">
              <a:buFont typeface="Calisto MT" panose="02040603050505030304" pitchFamily="18" charset="0"/>
              <a:buAutoNum type="arabicPeriod"/>
            </a:pPr>
            <a:r>
              <a:rPr lang="en-US" altLang="en-US" dirty="0"/>
              <a:t>Diagnosis of disease – identify alleles, viral DNA</a:t>
            </a:r>
          </a:p>
          <a:p>
            <a:pPr marL="514350" indent="-514350">
              <a:buFont typeface="Calisto MT" panose="02040603050505030304" pitchFamily="18" charset="0"/>
              <a:buAutoNum type="arabicPeriod"/>
            </a:pPr>
            <a:r>
              <a:rPr lang="en-US" altLang="en-US" dirty="0"/>
              <a:t>Gene therapy – alter afflicted genes</a:t>
            </a:r>
          </a:p>
          <a:p>
            <a:pPr marL="514350" indent="-514350">
              <a:buFont typeface="Calisto MT" panose="02040603050505030304" pitchFamily="18" charset="0"/>
              <a:buAutoNum type="arabicPeriod"/>
            </a:pPr>
            <a:r>
              <a:rPr lang="en-US" altLang="en-US" dirty="0"/>
              <a:t>Production of pharmaceuticals</a:t>
            </a:r>
          </a:p>
          <a:p>
            <a:pPr marL="514350" indent="-514350">
              <a:buFont typeface="Calisto MT" panose="02040603050505030304" pitchFamily="18" charset="0"/>
              <a:buAutoNum type="arabicPeriod"/>
            </a:pPr>
            <a:r>
              <a:rPr lang="en-US" altLang="en-US" dirty="0"/>
              <a:t>Forensic applications – DNA profiling</a:t>
            </a:r>
          </a:p>
          <a:p>
            <a:pPr marL="514350" indent="-514350">
              <a:buFont typeface="Calisto MT" panose="02040603050505030304" pitchFamily="18" charset="0"/>
              <a:buAutoNum type="arabicPeriod"/>
            </a:pPr>
            <a:r>
              <a:rPr lang="en-US" altLang="en-US" dirty="0"/>
              <a:t>Environmental cleanup – use microorganisms</a:t>
            </a:r>
          </a:p>
          <a:p>
            <a:pPr marL="514350" indent="-514350">
              <a:buFont typeface="Calisto MT" panose="02040603050505030304" pitchFamily="18" charset="0"/>
              <a:buAutoNum type="arabicPeriod"/>
            </a:pPr>
            <a:r>
              <a:rPr lang="en-US" altLang="en-US" dirty="0"/>
              <a:t>Agricultural applications - GMOs</a:t>
            </a:r>
          </a:p>
        </p:txBody>
      </p:sp>
    </p:spTree>
    <p:extLst>
      <p:ext uri="{BB962C8B-B14F-4D97-AF65-F5344CB8AC3E}">
        <p14:creationId xmlns:p14="http://schemas.microsoft.com/office/powerpoint/2010/main" val="39601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14300"/>
            <a:ext cx="7201277" cy="863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RECOMBINANT DNA Vocab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193" y="1244600"/>
            <a:ext cx="8478982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b="1" u="sng" dirty="0" smtClean="0"/>
              <a:t>plasmid</a:t>
            </a:r>
            <a:r>
              <a:rPr lang="en-US" dirty="0" smtClean="0"/>
              <a:t> is small ring of DNA in a bacteria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Contain genes which code for less essential traits (antibiotic resistance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altLang="en-US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u="sng" dirty="0" smtClean="0">
                <a:latin typeface="Arial" pitchFamily="34" charset="0"/>
                <a:cs typeface="Arial" pitchFamily="34" charset="0"/>
              </a:rPr>
              <a:t>vector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DNA molecule used to carry a gene of interest from one organism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u="sng" dirty="0"/>
              <a:t>Plasmids</a:t>
            </a:r>
            <a:r>
              <a:rPr lang="en-US" sz="2000" dirty="0"/>
              <a:t> &amp; </a:t>
            </a:r>
            <a:r>
              <a:rPr lang="en-US" sz="2000" b="1" u="sng" dirty="0"/>
              <a:t>viruses</a:t>
            </a:r>
            <a:r>
              <a:rPr lang="en-US" sz="2000" dirty="0"/>
              <a:t> are the most commonly used vectors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Restriction Enzyme - cut </a:t>
            </a:r>
            <a:r>
              <a:rPr lang="en-US" dirty="0"/>
              <a:t>DNA at specific </a:t>
            </a:r>
            <a:r>
              <a:rPr lang="en-US" dirty="0" smtClean="0"/>
              <a:t>sequences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example, </a:t>
            </a:r>
            <a:r>
              <a:rPr lang="en-US" dirty="0" err="1"/>
              <a:t>EcoRI</a:t>
            </a:r>
            <a:r>
              <a:rPr lang="en-US" dirty="0"/>
              <a:t> always cuts DNA at GAATTC as indicated below 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7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606" y="546100"/>
            <a:ext cx="2222269" cy="296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ttp://sps.k12.ar.us/massengale/images/img016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030078" y="4537364"/>
            <a:ext cx="2449797" cy="15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8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223810"/>
            <a:ext cx="11962014" cy="865158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000" b="1" dirty="0"/>
              <a:t>The sequence GAATTC appear three time in the below strand of DNA, so it is cut into four pieces.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5" t="2169" r="2751" b="4604"/>
          <a:stretch/>
        </p:blipFill>
        <p:spPr>
          <a:xfrm>
            <a:off x="753687" y="978864"/>
            <a:ext cx="7618984" cy="52285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48926" y="6097326"/>
            <a:ext cx="4690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sticky ends -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unpaired nucleotide sequences at the end of cut DNA strands</a:t>
            </a:r>
            <a:r>
              <a:rPr lang="en-US" b="1" u="sng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8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1766</Words>
  <Application>Microsoft Office PowerPoint</Application>
  <PresentationFormat>Widescreen</PresentationFormat>
  <Paragraphs>288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ＭＳ Ｐゴシック</vt:lpstr>
      <vt:lpstr>Arial</vt:lpstr>
      <vt:lpstr>Arial Rounded MT Bold</vt:lpstr>
      <vt:lpstr>Calibri</vt:lpstr>
      <vt:lpstr>Calibri Light</vt:lpstr>
      <vt:lpstr>Calisto MT</vt:lpstr>
      <vt:lpstr>Courier New</vt:lpstr>
      <vt:lpstr>inherit</vt:lpstr>
      <vt:lpstr>Times New Roman</vt:lpstr>
      <vt:lpstr>Wingdings</vt:lpstr>
      <vt:lpstr>Office Theme</vt:lpstr>
      <vt:lpstr>PowerPoint Presentation</vt:lpstr>
      <vt:lpstr>Tools and Techniques</vt:lpstr>
      <vt:lpstr>Human Genome Project (HGP) Francis Collins (NIH) &amp; Jay Craig Ventor (Celera)</vt:lpstr>
      <vt:lpstr>PowerPoint Presentation</vt:lpstr>
      <vt:lpstr>GENERAL GENOMIC COMPARISONS</vt:lpstr>
      <vt:lpstr>Genetic Engineering</vt:lpstr>
      <vt:lpstr>Applications of DNA Technology</vt:lpstr>
      <vt:lpstr>RECOMBINANT DNA Vocab</vt:lpstr>
      <vt:lpstr>The sequence GAATTC appear three time in the below strand of DNA, so it is cut into four pieces. </vt:lpstr>
      <vt:lpstr>Making Recombinant Bacteria</vt:lpstr>
      <vt:lpstr>PowerPoint Presentation</vt:lpstr>
      <vt:lpstr>Gene Cloning</vt:lpstr>
      <vt:lpstr>Applications of Gene Cloning</vt:lpstr>
      <vt:lpstr>Benefits of Recombinant Bacteria</vt:lpstr>
      <vt:lpstr>Problems with inserting DNA</vt:lpstr>
      <vt:lpstr>Electrophoresis</vt:lpstr>
      <vt:lpstr>GENETIC ENGINEERING: What Can We Do With Genes?</vt:lpstr>
      <vt:lpstr>PowerPoint Presentation</vt:lpstr>
      <vt:lpstr>PowerPoint Presentation</vt:lpstr>
      <vt:lpstr>PowerPoint Presentation</vt:lpstr>
      <vt:lpstr>Example</vt:lpstr>
      <vt:lpstr>Solving Medical Problems</vt:lpstr>
      <vt:lpstr>Example: A Paternity Test</vt:lpstr>
      <vt:lpstr>PowerPoint Presentation</vt:lpstr>
      <vt:lpstr>PowerPoint Presentation</vt:lpstr>
      <vt:lpstr>4. Stem cells</vt:lpstr>
      <vt:lpstr>PowerPoint Presentation</vt:lpstr>
      <vt:lpstr>Other techniques</vt:lpstr>
      <vt:lpstr>PowerPoint Presentation</vt:lpstr>
      <vt:lpstr>Common GM Foods</vt:lpstr>
      <vt:lpstr>PowerPoint Presentation</vt:lpstr>
      <vt:lpstr>Some current uses of Farming   GMO Medicine </vt:lpstr>
      <vt:lpstr>PowerPoint Presentation</vt:lpstr>
      <vt:lpstr>PowerPoint Presentation</vt:lpstr>
      <vt:lpstr>PowerPoint Presentation</vt:lpstr>
      <vt:lpstr>Other uses of GMO’s</vt:lpstr>
      <vt:lpstr>Advantages of GM</vt:lpstr>
      <vt:lpstr>Disadvantages</vt:lpstr>
      <vt:lpstr>Out-crossing</vt:lpstr>
      <vt:lpstr>Super Weeds</vt:lpstr>
      <vt:lpstr> Biotechnology PROS</vt:lpstr>
      <vt:lpstr>Biotechnology Cons:</vt:lpstr>
      <vt:lpstr>PowerPoint Presentation</vt:lpstr>
    </vt:vector>
  </TitlesOfParts>
  <Company>Anoka-Hennepin ISD11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Kendrick</dc:creator>
  <cp:lastModifiedBy>McKenzie, Peter</cp:lastModifiedBy>
  <cp:revision>22</cp:revision>
  <dcterms:created xsi:type="dcterms:W3CDTF">2018-02-20T17:12:49Z</dcterms:created>
  <dcterms:modified xsi:type="dcterms:W3CDTF">2018-02-27T17:35:51Z</dcterms:modified>
</cp:coreProperties>
</file>